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6" r:id="rId2"/>
    <p:sldId id="341" r:id="rId3"/>
    <p:sldId id="339" r:id="rId4"/>
    <p:sldId id="344" r:id="rId5"/>
    <p:sldId id="345" r:id="rId6"/>
    <p:sldId id="374" r:id="rId7"/>
    <p:sldId id="348" r:id="rId8"/>
    <p:sldId id="347" r:id="rId9"/>
    <p:sldId id="349" r:id="rId10"/>
    <p:sldId id="351" r:id="rId11"/>
    <p:sldId id="352" r:id="rId12"/>
    <p:sldId id="358" r:id="rId13"/>
    <p:sldId id="353" r:id="rId14"/>
    <p:sldId id="354" r:id="rId15"/>
    <p:sldId id="357" r:id="rId16"/>
    <p:sldId id="355" r:id="rId17"/>
    <p:sldId id="350" r:id="rId18"/>
    <p:sldId id="360" r:id="rId19"/>
    <p:sldId id="361" r:id="rId20"/>
    <p:sldId id="362" r:id="rId21"/>
    <p:sldId id="363" r:id="rId22"/>
    <p:sldId id="364" r:id="rId23"/>
    <p:sldId id="376" r:id="rId24"/>
    <p:sldId id="377" r:id="rId25"/>
    <p:sldId id="383" r:id="rId26"/>
    <p:sldId id="382" r:id="rId27"/>
    <p:sldId id="366" r:id="rId28"/>
    <p:sldId id="367" r:id="rId29"/>
    <p:sldId id="368" r:id="rId30"/>
    <p:sldId id="369" r:id="rId31"/>
    <p:sldId id="370" r:id="rId32"/>
    <p:sldId id="371" r:id="rId33"/>
    <p:sldId id="293" r:id="rId34"/>
    <p:sldId id="365" r:id="rId35"/>
    <p:sldId id="372" r:id="rId36"/>
    <p:sldId id="373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97A"/>
    <a:srgbClr val="D935BA"/>
    <a:srgbClr val="DD239F"/>
    <a:srgbClr val="CFAC3F"/>
    <a:srgbClr val="A97B2D"/>
    <a:srgbClr val="4E8DB6"/>
    <a:srgbClr val="C5DADB"/>
    <a:srgbClr val="192B75"/>
    <a:srgbClr val="FFFFFF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09A30-3385-4DC6-9F0D-F6A6E83A3DDB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D9B43-7922-4610-9C8F-54A843AE867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562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37BD8-143E-851F-CF1D-AAC635D64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0E4E26-7342-F30F-D473-D7C6578D2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694745-7164-116D-0F4B-EDF9C088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CA10E4-1FB9-D7B7-1CB5-559BC188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D6A01E-6CB5-7B02-910A-B003CE6E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231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7E9A3-C92C-22CB-674A-EE142CB0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02B7C7-2485-5C73-4776-F46FCFDB9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E0EFA2-1213-6FE4-58FD-1A9C193E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65D508-A6DF-FD2B-D733-2F816DE3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9F69A-7392-FBE1-41FB-8061F5E4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694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FA5466-B77A-1505-ABD3-0652763D8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FB9B91-FD94-DC69-8359-7A20E575A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01305B-B2A8-5C45-6B02-A339D6C3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44C525-FACB-E820-848A-C78DD24E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E4B289-CCF1-1A2B-76F6-2A20440C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389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FA44424-7972-3067-4CBC-1076A5D11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553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3ACACC0-F10A-DB81-8E36-F9CD80A3363C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3200" dirty="0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72BACE-2ED2-29F6-C316-170ECE7B6F83}"/>
              </a:ext>
            </a:extLst>
          </p:cNvPr>
          <p:cNvSpPr txBox="1">
            <a:spLocks/>
          </p:cNvSpPr>
          <p:nvPr userDrawn="1"/>
        </p:nvSpPr>
        <p:spPr>
          <a:xfrm>
            <a:off x="0" y="6607278"/>
            <a:ext cx="12192000" cy="250722"/>
          </a:xfrm>
          <a:prstGeom prst="rect">
            <a:avLst/>
          </a:prstGeom>
          <a:solidFill>
            <a:srgbClr val="1C3180"/>
          </a:solidFill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T. Bachmann, U. Hauser,  Sursee 2023			    					                		          </a:t>
            </a:r>
            <a:fld id="{4B2C8C4E-51E4-144A-A2B7-22C4000002B6}" type="slidenum">
              <a:rPr lang="de-CH" sz="1000" b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de-CH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9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FA44424-7972-3067-4CBC-1076A5D11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982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3ACACC0-F10A-DB81-8E36-F9CD80A3363C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3200" dirty="0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72BACE-2ED2-29F6-C316-170ECE7B6F83}"/>
              </a:ext>
            </a:extLst>
          </p:cNvPr>
          <p:cNvSpPr txBox="1">
            <a:spLocks/>
          </p:cNvSpPr>
          <p:nvPr userDrawn="1"/>
        </p:nvSpPr>
        <p:spPr>
          <a:xfrm>
            <a:off x="0" y="6607278"/>
            <a:ext cx="12192000" cy="250722"/>
          </a:xfrm>
          <a:prstGeom prst="rect">
            <a:avLst/>
          </a:prstGeom>
          <a:solidFill>
            <a:srgbClr val="1C3180"/>
          </a:solidFill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T. Bachmann, U. Hauser,  Sursee 2023			    					                		          </a:t>
            </a:r>
            <a:fld id="{4B2C8C4E-51E4-144A-A2B7-22C4000002B6}" type="slidenum">
              <a:rPr lang="de-CH" sz="1000" b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de-CH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6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72BACE-2ED2-29F6-C316-170ECE7B6F83}"/>
              </a:ext>
            </a:extLst>
          </p:cNvPr>
          <p:cNvSpPr txBox="1">
            <a:spLocks/>
          </p:cNvSpPr>
          <p:nvPr userDrawn="1"/>
        </p:nvSpPr>
        <p:spPr>
          <a:xfrm>
            <a:off x="0" y="6607278"/>
            <a:ext cx="12192000" cy="250722"/>
          </a:xfrm>
          <a:prstGeom prst="rect">
            <a:avLst/>
          </a:prstGeom>
          <a:solidFill>
            <a:srgbClr val="1C3180"/>
          </a:solidFill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T. Bachmann, U. Hauser,  Sursee 2023			    					                		          </a:t>
            </a:r>
            <a:fld id="{4B2C8C4E-51E4-144A-A2B7-22C4000002B6}" type="slidenum">
              <a:rPr lang="de-CH" sz="1000" b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‹Nr.›</a:t>
            </a:fld>
            <a:endParaRPr lang="de-CH" sz="1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4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104A6-E3A7-27DF-87F8-F7DC08AE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A41D0C-25E8-5EA7-D9D9-863739E2A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CA5968-1489-BDFF-B378-B205B95F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810820-974D-7531-CDF0-9B3D2418C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A6AD8A-0C85-E56E-12E1-750FEA43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030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839FF-8375-9E22-E36C-5471496E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B1110C-7018-49EA-6FE9-B0138C6B7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C85F2C-2277-9CE8-EB13-64B34C7C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082247-7B28-94DE-D35B-EB5870E1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EBF4ED-9B4E-145A-FD0C-AC271B67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759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52F57F-05B0-97AC-01EA-27FA60C8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ECC72A-F2EB-1050-056F-F4326B14D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16FC1C-094C-7AFB-F9A7-064E5E0F3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D04719-756B-B7A7-1879-D88BA512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8C5FC8-4787-6A3A-6B8E-62694A47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E12F40-E3AD-495B-B7EC-F325BECDA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876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91A5B-32E3-548B-DA6F-129D5C23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915BF8-5C3C-68B4-E2E6-785C7BE9F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89A23C-FFB2-C8B4-09F2-624C518EF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718AE9-C5FE-3F4D-F754-B1AA7E27F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84264C-ABCB-D906-90BC-1539EC6BC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9B34A0-034E-66ED-6443-0FE44BF8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6C63768-AA4A-F733-02A7-FE5C1C0C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811C2B9-AEF4-51EA-B5E2-08A66EF0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364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14FEA-FAEF-7F39-9AE8-86770ABB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164024-07D0-9635-EF28-73B4612E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50D7B3-D08F-252F-BDC6-C949B197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F4123D-5FE9-EB36-E3D6-D2CF2997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614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4FC55C-2E7E-ACD9-0039-B2608A01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21CAAB-AA3E-A10E-5A93-D6B4FC2C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95788C-C4A4-61BB-C8EA-18D16204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478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C0360-8A79-292C-8694-87A05486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49EBC4-5A01-5E67-867D-2BA4B007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38BA3B-B004-DD14-CC43-22AC87778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389666-5B49-E23A-46A2-65FFDB51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9D62C8-96D9-09E0-1893-A96AA762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1626EB-2B1F-E384-A3BE-00E9A99A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945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147348-6921-94B8-6675-A0F091B1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E2F456C-23AF-B5B1-7763-9242F6ABA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03544B-6C52-4FD6-F1A8-B7195CB48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BE96F3-2FB5-812C-0A1A-BFEF4A1F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F36539-E319-73AC-EDF9-33F2AF2A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1DD290-C6A4-2ABB-1150-EF843CBD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90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EC3E63-DD9D-5E07-88DE-3AD81081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2E34D3-0D51-BFA6-71AA-5AE8BB0FA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769D96-C639-8706-FD48-45C2A7591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689E-FBA5-41D5-B3BD-5DF18FFB887F}" type="datetimeFigureOut">
              <a:rPr lang="de-CH" smtClean="0"/>
              <a:t>14.09.2023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97DFDC-3958-8B9F-5F0C-5F41413E3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369715-0D34-18AA-7EED-37FE3627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4FDE7-B32B-475A-8403-10C89DC410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140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1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6.jpeg"/><Relationship Id="rId7" Type="http://schemas.openxmlformats.org/officeDocument/2006/relationships/image" Target="../media/image18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2EA845-4FBC-C680-17A0-3D932100F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718628-94AF-339E-2668-60CF44BA9110}"/>
              </a:ext>
            </a:extLst>
          </p:cNvPr>
          <p:cNvSpPr txBox="1"/>
          <p:nvPr/>
        </p:nvSpPr>
        <p:spPr>
          <a:xfrm>
            <a:off x="4769431" y="851935"/>
            <a:ext cx="7254684" cy="1118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i="0" dirty="0" err="1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Kombinatorik</a:t>
            </a:r>
            <a:r>
              <a:rPr lang="en-US" sz="2600" i="0" dirty="0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- und </a:t>
            </a:r>
            <a:r>
              <a:rPr lang="en-US" sz="2600" i="0" dirty="0" err="1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Wahrscheinlichkeitsaufgaben</a:t>
            </a:r>
            <a:r>
              <a:rPr lang="en-US" sz="2600" i="0" dirty="0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 -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i="1" dirty="0" err="1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aktivierend</a:t>
            </a:r>
            <a:r>
              <a:rPr lang="en-US" sz="2600" i="1" dirty="0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, </a:t>
            </a:r>
            <a:r>
              <a:rPr lang="en-US" sz="2600" i="1" dirty="0" err="1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spannend</a:t>
            </a:r>
            <a:r>
              <a:rPr lang="en-US" sz="2600" i="1" dirty="0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 und </a:t>
            </a:r>
            <a:r>
              <a:rPr lang="en-US" sz="2600" i="1" dirty="0" err="1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amüsant</a:t>
            </a:r>
            <a:r>
              <a:rPr lang="en-US" sz="2600" i="1" dirty="0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 </a:t>
            </a:r>
            <a:r>
              <a:rPr lang="en-US" sz="2600" i="1" dirty="0" err="1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gestaltet</a:t>
            </a:r>
            <a:r>
              <a:rPr lang="en-US" sz="2600" i="1" dirty="0">
                <a:solidFill>
                  <a:schemeClr val="accent5">
                    <a:lumMod val="75000"/>
                  </a:schemeClr>
                </a:solidFill>
                <a:effectLst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A80745-B2C9-24E1-5E1F-B895D0D3D8C1}"/>
              </a:ext>
            </a:extLst>
          </p:cNvPr>
          <p:cNvSpPr txBox="1"/>
          <p:nvPr/>
        </p:nvSpPr>
        <p:spPr>
          <a:xfrm>
            <a:off x="5632488" y="2735339"/>
            <a:ext cx="6137355" cy="1103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Thomas Bachmann, Kantonsschule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Musegg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 (Luzern)</a:t>
            </a:r>
          </a:p>
          <a:p>
            <a:pPr>
              <a:spcAft>
                <a:spcPts val="600"/>
              </a:spcAft>
            </a:pPr>
            <a:br>
              <a:rPr lang="de-DE" sz="1600" dirty="0">
                <a:solidFill>
                  <a:srgbClr val="2E75B6"/>
                </a:solidFill>
                <a:effectLst/>
                <a:ea typeface="Verdana" panose="020B0604030504040204" pitchFamily="34" charset="0"/>
              </a:rPr>
            </a:br>
            <a:r>
              <a:rPr lang="de-DE" sz="1600" dirty="0">
                <a:solidFill>
                  <a:srgbClr val="2E75B6"/>
                </a:solidFill>
                <a:effectLst/>
                <a:ea typeface="Verdana" panose="020B0604030504040204" pitchFamily="34" charset="0"/>
              </a:rPr>
              <a:t>Schweizerischer Tag über Mathematik und Unterricht, </a:t>
            </a:r>
            <a:r>
              <a:rPr lang="en-US" sz="1600" b="0" i="0" dirty="0">
                <a:solidFill>
                  <a:srgbClr val="2E75B6"/>
                </a:solidFill>
                <a:effectLst/>
                <a:ea typeface="Verdana" panose="020B0604030504040204" pitchFamily="34" charset="0"/>
              </a:rPr>
              <a:t>13. Sept. 2023</a:t>
            </a:r>
          </a:p>
        </p:txBody>
      </p:sp>
    </p:spTree>
    <p:extLst>
      <p:ext uri="{BB962C8B-B14F-4D97-AF65-F5344CB8AC3E}">
        <p14:creationId xmlns:p14="http://schemas.microsoft.com/office/powerpoint/2010/main" val="282496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3.600+ Grafiken, lizenzfreie Vektorgrafiken und Clipart zu Tennis Frau -  iStock">
            <a:extLst>
              <a:ext uri="{FF2B5EF4-FFF2-40B4-BE49-F238E27FC236}">
                <a16:creationId xmlns:a16="http://schemas.microsoft.com/office/drawing/2014/main" id="{2B43ABEC-2548-4527-A9D1-CDD05FA4D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702" y="5261955"/>
            <a:ext cx="989298" cy="11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i="1" dirty="0">
                <a:solidFill>
                  <a:schemeClr val="bg1"/>
                </a:solidFill>
              </a:rPr>
              <a:t>«US Open»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D6DFFD3-76C3-2E0A-4E7D-BC1EEDD54FA4}"/>
              </a:ext>
            </a:extLst>
          </p:cNvPr>
          <p:cNvSpPr txBox="1"/>
          <p:nvPr/>
        </p:nvSpPr>
        <p:spPr>
          <a:xfrm>
            <a:off x="308391" y="549047"/>
            <a:ext cx="11803253" cy="3233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Am US Open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dürfen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16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Nachwuchsspielerinnen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auf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den 4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grössten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Courts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trainieren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Arthur Ashe Stadium, Louis Armstrong Stadium,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Grandstand Stadium und Court 17.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</a:pP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</a:pP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Die 16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Spielerinnen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werden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zufällig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ausgelost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, so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dass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auf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jedem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Court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ein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Doppel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stattfindet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Wie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viele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Möglichkeiten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Spielkonstellationen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)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gibt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es?</a:t>
            </a:r>
            <a:endParaRPr lang="en-US" sz="2400" dirty="0">
              <a:solidFill>
                <a:srgbClr val="4E8DB6"/>
              </a:solidFill>
              <a:effectLst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6A686C2-6E30-0B38-B944-36B7EFEB0F74}"/>
              </a:ext>
            </a:extLst>
          </p:cNvPr>
          <p:cNvGrpSpPr/>
          <p:nvPr/>
        </p:nvGrpSpPr>
        <p:grpSpPr>
          <a:xfrm>
            <a:off x="353865" y="4002578"/>
            <a:ext cx="3312046" cy="691471"/>
            <a:chOff x="420368" y="5016731"/>
            <a:chExt cx="3312046" cy="691471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85102FA-E15A-8672-EA9D-4E3C2E87B0A7}"/>
                </a:ext>
              </a:extLst>
            </p:cNvPr>
            <p:cNvSpPr txBox="1"/>
            <p:nvPr/>
          </p:nvSpPr>
          <p:spPr>
            <a:xfrm>
              <a:off x="420368" y="5225363"/>
              <a:ext cx="2121046" cy="4496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tabLst>
                  <a:tab pos="685800" algn="l"/>
                </a:tabLst>
              </a:pP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</a:rPr>
                <a:t>Lösungsidee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</a:rPr>
                <a:t> 1: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feld 3">
                  <a:extLst>
                    <a:ext uri="{FF2B5EF4-FFF2-40B4-BE49-F238E27FC236}">
                      <a16:creationId xmlns:a16="http://schemas.microsoft.com/office/drawing/2014/main" id="{67DBC918-3CE8-B757-5A7F-8C6BF58AB458}"/>
                    </a:ext>
                  </a:extLst>
                </p:cNvPr>
                <p:cNvSpPr txBox="1"/>
                <p:nvPr/>
              </p:nvSpPr>
              <p:spPr>
                <a:xfrm>
                  <a:off x="2770409" y="5016731"/>
                  <a:ext cx="962005" cy="6914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sz="2400" b="0" i="1" smtClean="0">
                                <a:latin typeface="Cambria Math" panose="02040503050406030204" pitchFamily="18" charset="0"/>
                              </a:rPr>
                              <m:t>16!</m:t>
                            </m:r>
                            <m:r>
                              <a:rPr lang="pt-BR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CH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CH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CH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de-CH" sz="2400" dirty="0"/>
                </a:p>
              </p:txBody>
            </p:sp>
          </mc:Choice>
          <mc:Fallback xmlns="">
            <p:sp>
              <p:nvSpPr>
                <p:cNvPr id="4" name="Textfeld 3">
                  <a:extLst>
                    <a:ext uri="{FF2B5EF4-FFF2-40B4-BE49-F238E27FC236}">
                      <a16:creationId xmlns:a16="http://schemas.microsoft.com/office/drawing/2014/main" id="{67DBC918-3CE8-B757-5A7F-8C6BF58AB4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409" y="5016731"/>
                  <a:ext cx="962005" cy="69147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50A90BE-5AFC-1E02-9D9E-C092E31E2ADD}"/>
              </a:ext>
            </a:extLst>
          </p:cNvPr>
          <p:cNvGrpSpPr/>
          <p:nvPr/>
        </p:nvGrpSpPr>
        <p:grpSpPr>
          <a:xfrm>
            <a:off x="4897581" y="3961294"/>
            <a:ext cx="6200900" cy="1199174"/>
            <a:chOff x="5721676" y="4979732"/>
            <a:chExt cx="6200900" cy="1199174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5E10C09-364A-C742-74CB-60536807AF9B}"/>
                </a:ext>
              </a:extLst>
            </p:cNvPr>
            <p:cNvSpPr txBox="1"/>
            <p:nvPr/>
          </p:nvSpPr>
          <p:spPr>
            <a:xfrm>
              <a:off x="5721676" y="5221780"/>
              <a:ext cx="2121046" cy="4496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tabLst>
                  <a:tab pos="685800" algn="l"/>
                </a:tabLst>
              </a:pP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</a:rPr>
                <a:t>Lösungsidee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</a:rPr>
                <a:t> 2: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04857FA4-1E05-1BC5-6EE0-851159E721C9}"/>
                    </a:ext>
                  </a:extLst>
                </p:cNvPr>
                <p:cNvSpPr txBox="1"/>
                <p:nvPr/>
              </p:nvSpPr>
              <p:spPr>
                <a:xfrm>
                  <a:off x="7596686" y="4979732"/>
                  <a:ext cx="4325890" cy="11991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16</m:t>
                                </m:r>
                              </m:num>
                              <m:den>
                                <m:r>
                                  <a:rPr lang="de-CH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de-CH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de-CH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de-CH" sz="2400" dirty="0"/>
                </a:p>
                <a:p>
                  <a:endParaRPr lang="de-CH" sz="2400" dirty="0"/>
                </a:p>
              </p:txBody>
            </p:sp>
          </mc:Choice>
          <mc:Fallback xmlns="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04857FA4-1E05-1BC5-6EE0-851159E721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686" y="4979732"/>
                  <a:ext cx="4325890" cy="11991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2" descr="US Open: A guide to the USTA Billie Jean King National Tennis Center -  Curbed NY">
            <a:extLst>
              <a:ext uri="{FF2B5EF4-FFF2-40B4-BE49-F238E27FC236}">
                <a16:creationId xmlns:a16="http://schemas.microsoft.com/office/drawing/2014/main" id="{064B92D1-2367-A7C2-7D7B-8E91E481C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1" t="9809" r="15564"/>
          <a:stretch/>
        </p:blipFill>
        <p:spPr bwMode="auto">
          <a:xfrm>
            <a:off x="7397704" y="387657"/>
            <a:ext cx="3995969" cy="263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0C66304-D8BF-9F00-E0D3-A0E51D1AC162}"/>
              </a:ext>
            </a:extLst>
          </p:cNvPr>
          <p:cNvGrpSpPr/>
          <p:nvPr/>
        </p:nvGrpSpPr>
        <p:grpSpPr>
          <a:xfrm>
            <a:off x="295100" y="5260845"/>
            <a:ext cx="11153307" cy="1095322"/>
            <a:chOff x="5721676" y="5108828"/>
            <a:chExt cx="6591786" cy="562573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E36AAA38-E36A-B94A-2555-B778C8381FD7}"/>
                </a:ext>
              </a:extLst>
            </p:cNvPr>
            <p:cNvSpPr txBox="1"/>
            <p:nvPr/>
          </p:nvSpPr>
          <p:spPr>
            <a:xfrm>
              <a:off x="5721676" y="5221780"/>
              <a:ext cx="2121046" cy="4496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tabLst>
                  <a:tab pos="685800" algn="l"/>
                </a:tabLst>
              </a:pP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  <a:effectLst/>
                </a:rPr>
                <a:t>Lösungsidee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effectLst/>
                </a:rPr>
                <a:t> 3: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8A1C9550-6F68-5F90-E4B5-7FEDFBB82CF8}"/>
                    </a:ext>
                  </a:extLst>
                </p:cNvPr>
                <p:cNvSpPr txBox="1"/>
                <p:nvPr/>
              </p:nvSpPr>
              <p:spPr>
                <a:xfrm>
                  <a:off x="6825060" y="5108828"/>
                  <a:ext cx="5488402" cy="4054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8!</m:t>
                            </m:r>
                          </m:den>
                        </m:f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de-CH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CH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4!</m:t>
                        </m:r>
                      </m:oMath>
                    </m:oMathPara>
                  </a14:m>
                  <a:endParaRPr lang="de-CH" sz="2400" dirty="0"/>
                </a:p>
              </p:txBody>
            </p:sp>
          </mc:Choice>
          <mc:Fallback xmlns="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8A1C9550-6F68-5F90-E4B5-7FEDFBB82C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060" y="5108828"/>
                  <a:ext cx="5488402" cy="4054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73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426DBBF-9664-B6B4-2701-94128ED21201}"/>
              </a:ext>
            </a:extLst>
          </p:cNvPr>
          <p:cNvSpPr txBox="1"/>
          <p:nvPr/>
        </p:nvSpPr>
        <p:spPr>
          <a:xfrm>
            <a:off x="441691" y="335339"/>
            <a:ext cx="10805429" cy="2287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Schweizer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Zahlenlotto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6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Zahlen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werden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aus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42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ausgelost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Wie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viele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Ziehungen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sind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möglich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Wie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viele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Ziehungen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sind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möglich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die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keine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2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benachbarte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Zahlen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enthalten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050" name="Picture 2" descr="Ostschweizer Glückspilz gewinnt im Lotto 45 Millionen - TELE TOP">
            <a:extLst>
              <a:ext uri="{FF2B5EF4-FFF2-40B4-BE49-F238E27FC236}">
                <a16:creationId xmlns:a16="http://schemas.microsoft.com/office/drawing/2014/main" id="{F8D4A2FC-DDBB-7B26-E0D0-24191D524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b="17305"/>
          <a:stretch/>
        </p:blipFill>
        <p:spPr bwMode="auto">
          <a:xfrm>
            <a:off x="0" y="3428999"/>
            <a:ext cx="12192000" cy="3169719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5C5A8C-3CDC-73F8-1C84-C7E8B8FD587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i="1" dirty="0">
                <a:solidFill>
                  <a:schemeClr val="bg1"/>
                </a:solidFill>
              </a:rPr>
              <a:t>«Lotto»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8FCED7D-EDB3-592A-42FB-15BBD7BA6FC7}"/>
              </a:ext>
            </a:extLst>
          </p:cNvPr>
          <p:cNvSpPr txBox="1"/>
          <p:nvPr/>
        </p:nvSpPr>
        <p:spPr>
          <a:xfrm>
            <a:off x="379961" y="2148531"/>
            <a:ext cx="11432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1800" b="0" i="1" u="none" strike="noStrike" baseline="0" dirty="0">
                <a:solidFill>
                  <a:schemeClr val="accent2">
                    <a:lumMod val="75000"/>
                  </a:schemeClr>
                </a:solidFill>
              </a:rPr>
              <a:t>Hinweis zu 15 b):</a:t>
            </a:r>
          </a:p>
          <a:p>
            <a:pPr algn="l"/>
            <a:r>
              <a:rPr lang="de-DE" sz="1800" b="0" i="0" u="none" strike="noStrike" baseline="0" dirty="0">
                <a:solidFill>
                  <a:schemeClr val="accent2">
                    <a:lumMod val="75000"/>
                  </a:schemeClr>
                </a:solidFill>
              </a:rPr>
              <a:t>Stell dir eine lange Dominokette vor. Ein Dominostein bedeckt jeweils 2 quadratische Felder, die nummeriert sind.</a:t>
            </a:r>
            <a:endParaRPr lang="de-CH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79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0177E67-1C3A-4666-8A45-6EB298CC1EB6}"/>
              </a:ext>
            </a:extLst>
          </p:cNvPr>
          <p:cNvSpPr/>
          <p:nvPr/>
        </p:nvSpPr>
        <p:spPr>
          <a:xfrm>
            <a:off x="0" y="0"/>
            <a:ext cx="12192000" cy="2957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5D9476-0640-1BC6-0986-B55F83AEFF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Lotto - Lösungen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1E3FEF-5C63-4DC4-F644-7AEA3FCD2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2" y="329203"/>
            <a:ext cx="7909547" cy="61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1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i="1" dirty="0">
                <a:solidFill>
                  <a:schemeClr val="bg1"/>
                </a:solidFill>
              </a:rPr>
              <a:t>Übersichtsdiagramm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E4A2EC-2C7D-509C-99F9-F0213677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59" y="440575"/>
            <a:ext cx="5579025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Testserie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14C364-8856-FE49-D679-735D8697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1" y="527920"/>
            <a:ext cx="11389130" cy="58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3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0177E67-1C3A-4666-8A45-6EB298CC1EB6}"/>
              </a:ext>
            </a:extLst>
          </p:cNvPr>
          <p:cNvSpPr/>
          <p:nvPr/>
        </p:nvSpPr>
        <p:spPr>
          <a:xfrm>
            <a:off x="0" y="0"/>
            <a:ext cx="12192000" cy="2957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5D9476-0640-1BC6-0986-B55F83AEFF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Testserie - Lösungen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6F034E-127A-6147-E7CE-016740E14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77"/>
          <a:stretch/>
        </p:blipFill>
        <p:spPr>
          <a:xfrm>
            <a:off x="131929" y="664191"/>
            <a:ext cx="6687403" cy="21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73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1066800" y="0"/>
            <a:ext cx="11301663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1E9FDB-29EE-2C85-04A4-EECC2CC4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66" y="285898"/>
            <a:ext cx="8222405" cy="62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4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04371A-64E3-9658-D354-468E09232A5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32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BF2678-BBB8-4952-A6A0-6423FCCDFE04}"/>
              </a:ext>
            </a:extLst>
          </p:cNvPr>
          <p:cNvSpPr txBox="1"/>
          <p:nvPr/>
        </p:nvSpPr>
        <p:spPr>
          <a:xfrm>
            <a:off x="1061953" y="2475239"/>
            <a:ext cx="11274134" cy="171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6600" i="0" dirty="0" err="1">
                <a:solidFill>
                  <a:srgbClr val="192B75"/>
                </a:solidFill>
                <a:effectLst/>
                <a:ea typeface="Verdana" panose="020B0604030504040204" pitchFamily="34" charset="0"/>
              </a:rPr>
              <a:t>Wahrscheinlichkeitsrechnung</a:t>
            </a:r>
            <a:endParaRPr lang="en-US" sz="6600" i="0" dirty="0">
              <a:solidFill>
                <a:srgbClr val="192B75"/>
              </a:solidFill>
              <a:effectLst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7200" i="1" dirty="0">
              <a:solidFill>
                <a:srgbClr val="192B75"/>
              </a:solidFill>
              <a:effectLst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8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Einführungsaufgaben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534EF41-28DC-6501-6B52-4AF83B91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388"/>
            <a:ext cx="10811672" cy="26857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D12152E-F2EA-AC91-984F-C5B6A0B43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45" y="3631647"/>
            <a:ext cx="6767364" cy="26701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F4D626E-4824-F9BD-1C5A-1125BCC18546}"/>
              </a:ext>
            </a:extLst>
          </p:cNvPr>
          <p:cNvSpPr txBox="1"/>
          <p:nvPr/>
        </p:nvSpPr>
        <p:spPr>
          <a:xfrm>
            <a:off x="8907438" y="2320120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>
                <a:solidFill>
                  <a:schemeClr val="accent2">
                    <a:lumMod val="75000"/>
                  </a:schemeClr>
                </a:solidFill>
              </a:rPr>
              <a:t>Lösung:   b)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C3C898-10AE-D0A9-7B50-C3D202A71EC6}"/>
              </a:ext>
            </a:extLst>
          </p:cNvPr>
          <p:cNvSpPr txBox="1"/>
          <p:nvPr/>
        </p:nvSpPr>
        <p:spPr>
          <a:xfrm>
            <a:off x="6207456" y="5488675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>
                <a:solidFill>
                  <a:schemeClr val="accent2">
                    <a:lumMod val="75000"/>
                  </a:schemeClr>
                </a:solidFill>
              </a:rPr>
              <a:t>Lösung:   a)</a:t>
            </a:r>
          </a:p>
        </p:txBody>
      </p:sp>
      <p:pic>
        <p:nvPicPr>
          <p:cNvPr id="4106" name="Picture 10" descr="Partyhütchen und Ballons? Das mag früher mal ausreichend für einen lustigen Kindergeburtstag gewesen sein">
            <a:extLst>
              <a:ext uri="{FF2B5EF4-FFF2-40B4-BE49-F238E27FC236}">
                <a16:creationId xmlns:a16="http://schemas.microsoft.com/office/drawing/2014/main" id="{AAD0D733-87E1-84CA-2631-CAAEE919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07" y="3005032"/>
            <a:ext cx="3685793" cy="360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Wahrscheinlichkeit für Anfänger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56D42C-6979-97AD-2E59-9F90ECEB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57" y="454926"/>
            <a:ext cx="7154786" cy="60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1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6A3A8D-8025-6853-3EED-D5CBFF83900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3200" dirty="0">
                <a:solidFill>
                  <a:schemeClr val="bg1"/>
                </a:solidFill>
              </a:rPr>
              <a:t>Lehrmittel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1A35DB-4137-E2CF-C1A5-C93379AC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1490">
            <a:off x="3555759" y="979504"/>
            <a:ext cx="3613069" cy="515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0D2CF2A3-927C-5C17-501D-87C3C05A0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269" y="5494148"/>
            <a:ext cx="316372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STOCHASTIK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Thomas Bachmann, Urs Hauser</a:t>
            </a:r>
            <a:endParaRPr kumimoji="0" lang="de-DE" altLang="de-DE" sz="140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7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4D8DA2-32BB-538F-E9B0-06D22326F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41" y="837063"/>
            <a:ext cx="10525519" cy="46456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Wahrscheinlichkeit für Fortgeschrittene</a:t>
            </a:r>
          </a:p>
        </p:txBody>
      </p:sp>
    </p:spTree>
    <p:extLst>
      <p:ext uri="{BB962C8B-B14F-4D97-AF65-F5344CB8AC3E}">
        <p14:creationId xmlns:p14="http://schemas.microsoft.com/office/powerpoint/2010/main" val="2252505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Übungen für Fortgeschrittene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33678E-33AE-0124-0C00-A5CE4000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7" y="1066799"/>
            <a:ext cx="10994763" cy="451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84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Profis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8E9C4C-0B0B-612C-A1E9-B312F2A8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662" y="440350"/>
            <a:ext cx="8522664" cy="61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36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Profis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35ACA31-ADB6-43DE-53D6-F8DAFF613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7" y="1078029"/>
            <a:ext cx="11920337" cy="47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44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Profis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AC88445-1D5C-D2BD-2093-D91E419A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4" y="2059805"/>
            <a:ext cx="12088917" cy="27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5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Profis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4F414C-6E6A-E816-5000-1B649D7ED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2" y="1001026"/>
            <a:ext cx="12002682" cy="48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2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Profis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1AFD4C-1125-35B7-1725-A8D815CBC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7" y="1973179"/>
            <a:ext cx="11961037" cy="29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67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>
                <a:solidFill>
                  <a:schemeClr val="bg1"/>
                </a:solidFill>
              </a:rPr>
              <a:t>Binomialverteilung</a:t>
            </a: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6146" name="Picture 2" descr="Redewendung: Die Würfel sind gefallen - [GEOLINO]">
            <a:extLst>
              <a:ext uri="{FF2B5EF4-FFF2-40B4-BE49-F238E27FC236}">
                <a16:creationId xmlns:a16="http://schemas.microsoft.com/office/drawing/2014/main" id="{5420062D-4E02-2AED-8C09-0E96D685E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37" y="1220642"/>
            <a:ext cx="5139874" cy="395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659B775-664D-771D-BCDB-079222B23FAE}"/>
              </a:ext>
            </a:extLst>
          </p:cNvPr>
          <p:cNvSpPr txBox="1"/>
          <p:nvPr/>
        </p:nvSpPr>
        <p:spPr>
          <a:xfrm>
            <a:off x="209267" y="918949"/>
            <a:ext cx="5709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Berechne die Wahrscheinlichkeit, dass du in 7 Würfen mit einem regulären Würfel genau 3-mal eine 6 würfelst.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4790655-FB24-8135-D583-28CD9C13FD8B}"/>
              </a:ext>
            </a:extLst>
          </p:cNvPr>
          <p:cNvGrpSpPr/>
          <p:nvPr/>
        </p:nvGrpSpPr>
        <p:grpSpPr>
          <a:xfrm>
            <a:off x="728413" y="4112785"/>
            <a:ext cx="4343082" cy="954682"/>
            <a:chOff x="486721" y="5333328"/>
            <a:chExt cx="4343082" cy="95468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7F44C342-F33A-9A4C-A226-BBB54781F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866" t="77479" r="17939" b="2558"/>
            <a:stretch/>
          </p:blipFill>
          <p:spPr>
            <a:xfrm>
              <a:off x="2022152" y="5333328"/>
              <a:ext cx="2807651" cy="954682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D9A5077-EB0A-42BA-3621-A1D8C04ABA71}"/>
                </a:ext>
              </a:extLst>
            </p:cNvPr>
            <p:cNvSpPr txBox="1"/>
            <p:nvPr/>
          </p:nvSpPr>
          <p:spPr>
            <a:xfrm>
              <a:off x="486721" y="5465755"/>
              <a:ext cx="1636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Meine </a:t>
              </a:r>
              <a:r>
                <a:rPr lang="de-CH" sz="2400" dirty="0" err="1"/>
                <a:t>SuS</a:t>
              </a:r>
              <a:r>
                <a:rPr lang="de-CH" sz="2400" dirty="0"/>
                <a:t>: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C62292D-90B1-4F92-9F8A-A1DB88F46790}"/>
              </a:ext>
            </a:extLst>
          </p:cNvPr>
          <p:cNvGrpSpPr/>
          <p:nvPr/>
        </p:nvGrpSpPr>
        <p:grpSpPr>
          <a:xfrm>
            <a:off x="688803" y="2723059"/>
            <a:ext cx="3399814" cy="866062"/>
            <a:chOff x="354463" y="2944609"/>
            <a:chExt cx="3399814" cy="866062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B415CD8-B28E-7A6A-5851-331C0F2AD363}"/>
                </a:ext>
              </a:extLst>
            </p:cNvPr>
            <p:cNvSpPr txBox="1"/>
            <p:nvPr/>
          </p:nvSpPr>
          <p:spPr>
            <a:xfrm>
              <a:off x="354463" y="3064028"/>
              <a:ext cx="3399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dirty="0"/>
                <a:t>Formel: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60FC12A-E447-764A-535F-646E199E1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593" t="54107" r="44588" b="27783"/>
            <a:stretch/>
          </p:blipFill>
          <p:spPr>
            <a:xfrm>
              <a:off x="1554883" y="2944609"/>
              <a:ext cx="1873110" cy="866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2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6A2112-C0C7-0D1A-2C96-3EB5AA675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13" r="57014" b="26805"/>
          <a:stretch/>
        </p:blipFill>
        <p:spPr>
          <a:xfrm>
            <a:off x="1943055" y="4527690"/>
            <a:ext cx="3039944" cy="140986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A8F604-554F-B382-1BCD-867BECAB4FA6}"/>
              </a:ext>
            </a:extLst>
          </p:cNvPr>
          <p:cNvSpPr txBox="1"/>
          <p:nvPr/>
        </p:nvSpPr>
        <p:spPr>
          <a:xfrm>
            <a:off x="386688" y="532243"/>
            <a:ext cx="5709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Zu viel Kombinatorik vermeiden.</a:t>
            </a:r>
          </a:p>
          <a:p>
            <a:endParaRPr lang="de-CH" sz="2400" dirty="0"/>
          </a:p>
          <a:p>
            <a:r>
              <a:rPr lang="de-CH" sz="2400" dirty="0"/>
              <a:t>10 Zettel sind mit den Ziffern 0-9 beschriftet. Ich ziehe zufällig 6 Zettel.</a:t>
            </a:r>
          </a:p>
          <a:p>
            <a:endParaRPr lang="de-CH" sz="2400" dirty="0"/>
          </a:p>
          <a:p>
            <a:r>
              <a:rPr lang="de-CH" sz="2400" dirty="0"/>
              <a:t>Mit welcher Wahrscheinlichkeit ziehe ich </a:t>
            </a:r>
          </a:p>
          <a:p>
            <a:r>
              <a:rPr lang="de-CH" sz="2400" dirty="0"/>
              <a:t>4 gerade und 2 ungerade Ziffern?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9AC5F2-180E-EA31-51F5-6BDB89A61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16" b="-1"/>
          <a:stretch/>
        </p:blipFill>
        <p:spPr>
          <a:xfrm>
            <a:off x="6920028" y="4615108"/>
            <a:ext cx="4459840" cy="1284818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29E9363-802B-0C74-D27E-F05A998FCE8B}"/>
              </a:ext>
            </a:extLst>
          </p:cNvPr>
          <p:cNvGrpSpPr/>
          <p:nvPr/>
        </p:nvGrpSpPr>
        <p:grpSpPr>
          <a:xfrm>
            <a:off x="7991936" y="1146502"/>
            <a:ext cx="2951843" cy="2897803"/>
            <a:chOff x="7594367" y="820220"/>
            <a:chExt cx="2612253" cy="260602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C450BEB-780B-8D10-5A74-9C0FDA617C91}"/>
                </a:ext>
              </a:extLst>
            </p:cNvPr>
            <p:cNvSpPr/>
            <p:nvPr/>
          </p:nvSpPr>
          <p:spPr>
            <a:xfrm rot="430052">
              <a:off x="9392369" y="2348746"/>
              <a:ext cx="814251" cy="1033495"/>
            </a:xfrm>
            <a:custGeom>
              <a:avLst/>
              <a:gdLst>
                <a:gd name="connsiteX0" fmla="*/ 0 w 814251"/>
                <a:gd name="connsiteY0" fmla="*/ 0 h 1033495"/>
                <a:gd name="connsiteX1" fmla="*/ 390840 w 814251"/>
                <a:gd name="connsiteY1" fmla="*/ 0 h 1033495"/>
                <a:gd name="connsiteX2" fmla="*/ 814251 w 814251"/>
                <a:gd name="connsiteY2" fmla="*/ 0 h 1033495"/>
                <a:gd name="connsiteX3" fmla="*/ 814251 w 814251"/>
                <a:gd name="connsiteY3" fmla="*/ 516748 h 1033495"/>
                <a:gd name="connsiteX4" fmla="*/ 814251 w 814251"/>
                <a:gd name="connsiteY4" fmla="*/ 1033495 h 1033495"/>
                <a:gd name="connsiteX5" fmla="*/ 407126 w 814251"/>
                <a:gd name="connsiteY5" fmla="*/ 1033495 h 1033495"/>
                <a:gd name="connsiteX6" fmla="*/ 0 w 814251"/>
                <a:gd name="connsiteY6" fmla="*/ 1033495 h 1033495"/>
                <a:gd name="connsiteX7" fmla="*/ 0 w 814251"/>
                <a:gd name="connsiteY7" fmla="*/ 506413 h 1033495"/>
                <a:gd name="connsiteX8" fmla="*/ 0 w 814251"/>
                <a:gd name="connsiteY8" fmla="*/ 0 h 10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51" h="1033495" fill="none" extrusionOk="0">
                  <a:moveTo>
                    <a:pt x="0" y="0"/>
                  </a:moveTo>
                  <a:cubicBezTo>
                    <a:pt x="135584" y="-11395"/>
                    <a:pt x="280168" y="30149"/>
                    <a:pt x="390840" y="0"/>
                  </a:cubicBezTo>
                  <a:cubicBezTo>
                    <a:pt x="501512" y="-30149"/>
                    <a:pt x="604392" y="30854"/>
                    <a:pt x="814251" y="0"/>
                  </a:cubicBezTo>
                  <a:cubicBezTo>
                    <a:pt x="875218" y="254382"/>
                    <a:pt x="762383" y="366011"/>
                    <a:pt x="814251" y="516748"/>
                  </a:cubicBezTo>
                  <a:cubicBezTo>
                    <a:pt x="866119" y="667485"/>
                    <a:pt x="756999" y="825885"/>
                    <a:pt x="814251" y="1033495"/>
                  </a:cubicBezTo>
                  <a:cubicBezTo>
                    <a:pt x="682211" y="1053304"/>
                    <a:pt x="578258" y="988659"/>
                    <a:pt x="407126" y="1033495"/>
                  </a:cubicBezTo>
                  <a:cubicBezTo>
                    <a:pt x="235995" y="1078331"/>
                    <a:pt x="160613" y="1001043"/>
                    <a:pt x="0" y="1033495"/>
                  </a:cubicBezTo>
                  <a:cubicBezTo>
                    <a:pt x="-44238" y="878370"/>
                    <a:pt x="56950" y="714722"/>
                    <a:pt x="0" y="506413"/>
                  </a:cubicBezTo>
                  <a:cubicBezTo>
                    <a:pt x="-56950" y="298104"/>
                    <a:pt x="29865" y="139456"/>
                    <a:pt x="0" y="0"/>
                  </a:cubicBezTo>
                  <a:close/>
                </a:path>
                <a:path w="814251" h="1033495" stroke="0" extrusionOk="0">
                  <a:moveTo>
                    <a:pt x="0" y="0"/>
                  </a:moveTo>
                  <a:cubicBezTo>
                    <a:pt x="117721" y="-48355"/>
                    <a:pt x="249324" y="12105"/>
                    <a:pt x="407126" y="0"/>
                  </a:cubicBezTo>
                  <a:cubicBezTo>
                    <a:pt x="564928" y="-12105"/>
                    <a:pt x="627243" y="42445"/>
                    <a:pt x="814251" y="0"/>
                  </a:cubicBezTo>
                  <a:cubicBezTo>
                    <a:pt x="834161" y="175189"/>
                    <a:pt x="770115" y="380292"/>
                    <a:pt x="814251" y="516748"/>
                  </a:cubicBezTo>
                  <a:cubicBezTo>
                    <a:pt x="858387" y="653204"/>
                    <a:pt x="780328" y="923504"/>
                    <a:pt x="814251" y="1033495"/>
                  </a:cubicBezTo>
                  <a:cubicBezTo>
                    <a:pt x="737696" y="1055691"/>
                    <a:pt x="526343" y="1031189"/>
                    <a:pt x="431553" y="1033495"/>
                  </a:cubicBezTo>
                  <a:cubicBezTo>
                    <a:pt x="336763" y="1035801"/>
                    <a:pt x="205175" y="1004888"/>
                    <a:pt x="0" y="1033495"/>
                  </a:cubicBezTo>
                  <a:cubicBezTo>
                    <a:pt x="-18908" y="792985"/>
                    <a:pt x="45459" y="692539"/>
                    <a:pt x="0" y="496078"/>
                  </a:cubicBezTo>
                  <a:cubicBezTo>
                    <a:pt x="-45459" y="299617"/>
                    <a:pt x="35272" y="10458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5382223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4000" dirty="0">
                  <a:solidFill>
                    <a:schemeClr val="accent6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B6720D9-CDDE-6E69-6D82-4ED31B67C9B5}"/>
                </a:ext>
              </a:extLst>
            </p:cNvPr>
            <p:cNvSpPr/>
            <p:nvPr/>
          </p:nvSpPr>
          <p:spPr>
            <a:xfrm rot="21435333">
              <a:off x="7680893" y="820220"/>
              <a:ext cx="814251" cy="1033495"/>
            </a:xfrm>
            <a:custGeom>
              <a:avLst/>
              <a:gdLst>
                <a:gd name="connsiteX0" fmla="*/ 0 w 814251"/>
                <a:gd name="connsiteY0" fmla="*/ 0 h 1033495"/>
                <a:gd name="connsiteX1" fmla="*/ 390840 w 814251"/>
                <a:gd name="connsiteY1" fmla="*/ 0 h 1033495"/>
                <a:gd name="connsiteX2" fmla="*/ 814251 w 814251"/>
                <a:gd name="connsiteY2" fmla="*/ 0 h 1033495"/>
                <a:gd name="connsiteX3" fmla="*/ 814251 w 814251"/>
                <a:gd name="connsiteY3" fmla="*/ 516748 h 1033495"/>
                <a:gd name="connsiteX4" fmla="*/ 814251 w 814251"/>
                <a:gd name="connsiteY4" fmla="*/ 1033495 h 1033495"/>
                <a:gd name="connsiteX5" fmla="*/ 407126 w 814251"/>
                <a:gd name="connsiteY5" fmla="*/ 1033495 h 1033495"/>
                <a:gd name="connsiteX6" fmla="*/ 0 w 814251"/>
                <a:gd name="connsiteY6" fmla="*/ 1033495 h 1033495"/>
                <a:gd name="connsiteX7" fmla="*/ 0 w 814251"/>
                <a:gd name="connsiteY7" fmla="*/ 506413 h 1033495"/>
                <a:gd name="connsiteX8" fmla="*/ 0 w 814251"/>
                <a:gd name="connsiteY8" fmla="*/ 0 h 10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51" h="1033495" fill="none" extrusionOk="0">
                  <a:moveTo>
                    <a:pt x="0" y="0"/>
                  </a:moveTo>
                  <a:cubicBezTo>
                    <a:pt x="135584" y="-11395"/>
                    <a:pt x="280168" y="30149"/>
                    <a:pt x="390840" y="0"/>
                  </a:cubicBezTo>
                  <a:cubicBezTo>
                    <a:pt x="501512" y="-30149"/>
                    <a:pt x="604392" y="30854"/>
                    <a:pt x="814251" y="0"/>
                  </a:cubicBezTo>
                  <a:cubicBezTo>
                    <a:pt x="875218" y="254382"/>
                    <a:pt x="762383" y="366011"/>
                    <a:pt x="814251" y="516748"/>
                  </a:cubicBezTo>
                  <a:cubicBezTo>
                    <a:pt x="866119" y="667485"/>
                    <a:pt x="756999" y="825885"/>
                    <a:pt x="814251" y="1033495"/>
                  </a:cubicBezTo>
                  <a:cubicBezTo>
                    <a:pt x="682211" y="1053304"/>
                    <a:pt x="578258" y="988659"/>
                    <a:pt x="407126" y="1033495"/>
                  </a:cubicBezTo>
                  <a:cubicBezTo>
                    <a:pt x="235995" y="1078331"/>
                    <a:pt x="160613" y="1001043"/>
                    <a:pt x="0" y="1033495"/>
                  </a:cubicBezTo>
                  <a:cubicBezTo>
                    <a:pt x="-44238" y="878370"/>
                    <a:pt x="56950" y="714722"/>
                    <a:pt x="0" y="506413"/>
                  </a:cubicBezTo>
                  <a:cubicBezTo>
                    <a:pt x="-56950" y="298104"/>
                    <a:pt x="29865" y="139456"/>
                    <a:pt x="0" y="0"/>
                  </a:cubicBezTo>
                  <a:close/>
                </a:path>
                <a:path w="814251" h="1033495" stroke="0" extrusionOk="0">
                  <a:moveTo>
                    <a:pt x="0" y="0"/>
                  </a:moveTo>
                  <a:cubicBezTo>
                    <a:pt x="117721" y="-48355"/>
                    <a:pt x="249324" y="12105"/>
                    <a:pt x="407126" y="0"/>
                  </a:cubicBezTo>
                  <a:cubicBezTo>
                    <a:pt x="564928" y="-12105"/>
                    <a:pt x="627243" y="42445"/>
                    <a:pt x="814251" y="0"/>
                  </a:cubicBezTo>
                  <a:cubicBezTo>
                    <a:pt x="834161" y="175189"/>
                    <a:pt x="770115" y="380292"/>
                    <a:pt x="814251" y="516748"/>
                  </a:cubicBezTo>
                  <a:cubicBezTo>
                    <a:pt x="858387" y="653204"/>
                    <a:pt x="780328" y="923504"/>
                    <a:pt x="814251" y="1033495"/>
                  </a:cubicBezTo>
                  <a:cubicBezTo>
                    <a:pt x="737696" y="1055691"/>
                    <a:pt x="526343" y="1031189"/>
                    <a:pt x="431553" y="1033495"/>
                  </a:cubicBezTo>
                  <a:cubicBezTo>
                    <a:pt x="336763" y="1035801"/>
                    <a:pt x="205175" y="1004888"/>
                    <a:pt x="0" y="1033495"/>
                  </a:cubicBezTo>
                  <a:cubicBezTo>
                    <a:pt x="-18908" y="792985"/>
                    <a:pt x="45459" y="692539"/>
                    <a:pt x="0" y="496078"/>
                  </a:cubicBezTo>
                  <a:cubicBezTo>
                    <a:pt x="-45459" y="299617"/>
                    <a:pt x="35272" y="10458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5382223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4000" dirty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B177F5F-EEC0-D8E1-42B3-BD50ECD2824F}"/>
                </a:ext>
              </a:extLst>
            </p:cNvPr>
            <p:cNvSpPr/>
            <p:nvPr/>
          </p:nvSpPr>
          <p:spPr>
            <a:xfrm>
              <a:off x="7594367" y="2392747"/>
              <a:ext cx="814251" cy="1033495"/>
            </a:xfrm>
            <a:custGeom>
              <a:avLst/>
              <a:gdLst>
                <a:gd name="connsiteX0" fmla="*/ 0 w 814251"/>
                <a:gd name="connsiteY0" fmla="*/ 0 h 1033495"/>
                <a:gd name="connsiteX1" fmla="*/ 390840 w 814251"/>
                <a:gd name="connsiteY1" fmla="*/ 0 h 1033495"/>
                <a:gd name="connsiteX2" fmla="*/ 814251 w 814251"/>
                <a:gd name="connsiteY2" fmla="*/ 0 h 1033495"/>
                <a:gd name="connsiteX3" fmla="*/ 814251 w 814251"/>
                <a:gd name="connsiteY3" fmla="*/ 516748 h 1033495"/>
                <a:gd name="connsiteX4" fmla="*/ 814251 w 814251"/>
                <a:gd name="connsiteY4" fmla="*/ 1033495 h 1033495"/>
                <a:gd name="connsiteX5" fmla="*/ 407126 w 814251"/>
                <a:gd name="connsiteY5" fmla="*/ 1033495 h 1033495"/>
                <a:gd name="connsiteX6" fmla="*/ 0 w 814251"/>
                <a:gd name="connsiteY6" fmla="*/ 1033495 h 1033495"/>
                <a:gd name="connsiteX7" fmla="*/ 0 w 814251"/>
                <a:gd name="connsiteY7" fmla="*/ 506413 h 1033495"/>
                <a:gd name="connsiteX8" fmla="*/ 0 w 814251"/>
                <a:gd name="connsiteY8" fmla="*/ 0 h 10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51" h="1033495" fill="none" extrusionOk="0">
                  <a:moveTo>
                    <a:pt x="0" y="0"/>
                  </a:moveTo>
                  <a:cubicBezTo>
                    <a:pt x="135584" y="-11395"/>
                    <a:pt x="280168" y="30149"/>
                    <a:pt x="390840" y="0"/>
                  </a:cubicBezTo>
                  <a:cubicBezTo>
                    <a:pt x="501512" y="-30149"/>
                    <a:pt x="604392" y="30854"/>
                    <a:pt x="814251" y="0"/>
                  </a:cubicBezTo>
                  <a:cubicBezTo>
                    <a:pt x="875218" y="254382"/>
                    <a:pt x="762383" y="366011"/>
                    <a:pt x="814251" y="516748"/>
                  </a:cubicBezTo>
                  <a:cubicBezTo>
                    <a:pt x="866119" y="667485"/>
                    <a:pt x="756999" y="825885"/>
                    <a:pt x="814251" y="1033495"/>
                  </a:cubicBezTo>
                  <a:cubicBezTo>
                    <a:pt x="682211" y="1053304"/>
                    <a:pt x="578258" y="988659"/>
                    <a:pt x="407126" y="1033495"/>
                  </a:cubicBezTo>
                  <a:cubicBezTo>
                    <a:pt x="235995" y="1078331"/>
                    <a:pt x="160613" y="1001043"/>
                    <a:pt x="0" y="1033495"/>
                  </a:cubicBezTo>
                  <a:cubicBezTo>
                    <a:pt x="-44238" y="878370"/>
                    <a:pt x="56950" y="714722"/>
                    <a:pt x="0" y="506413"/>
                  </a:cubicBezTo>
                  <a:cubicBezTo>
                    <a:pt x="-56950" y="298104"/>
                    <a:pt x="29865" y="139456"/>
                    <a:pt x="0" y="0"/>
                  </a:cubicBezTo>
                  <a:close/>
                </a:path>
                <a:path w="814251" h="1033495" stroke="0" extrusionOk="0">
                  <a:moveTo>
                    <a:pt x="0" y="0"/>
                  </a:moveTo>
                  <a:cubicBezTo>
                    <a:pt x="117721" y="-48355"/>
                    <a:pt x="249324" y="12105"/>
                    <a:pt x="407126" y="0"/>
                  </a:cubicBezTo>
                  <a:cubicBezTo>
                    <a:pt x="564928" y="-12105"/>
                    <a:pt x="627243" y="42445"/>
                    <a:pt x="814251" y="0"/>
                  </a:cubicBezTo>
                  <a:cubicBezTo>
                    <a:pt x="834161" y="175189"/>
                    <a:pt x="770115" y="380292"/>
                    <a:pt x="814251" y="516748"/>
                  </a:cubicBezTo>
                  <a:cubicBezTo>
                    <a:pt x="858387" y="653204"/>
                    <a:pt x="780328" y="923504"/>
                    <a:pt x="814251" y="1033495"/>
                  </a:cubicBezTo>
                  <a:cubicBezTo>
                    <a:pt x="737696" y="1055691"/>
                    <a:pt x="526343" y="1031189"/>
                    <a:pt x="431553" y="1033495"/>
                  </a:cubicBezTo>
                  <a:cubicBezTo>
                    <a:pt x="336763" y="1035801"/>
                    <a:pt x="205175" y="1004888"/>
                    <a:pt x="0" y="1033495"/>
                  </a:cubicBezTo>
                  <a:cubicBezTo>
                    <a:pt x="-18908" y="792985"/>
                    <a:pt x="45459" y="692539"/>
                    <a:pt x="0" y="496078"/>
                  </a:cubicBezTo>
                  <a:cubicBezTo>
                    <a:pt x="-45459" y="299617"/>
                    <a:pt x="35272" y="10458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5382223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4000" dirty="0">
                  <a:solidFill>
                    <a:schemeClr val="accent6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C6BC1D96-64E7-63A1-4E20-F49DE4BE31CA}"/>
                </a:ext>
              </a:extLst>
            </p:cNvPr>
            <p:cNvSpPr/>
            <p:nvPr/>
          </p:nvSpPr>
          <p:spPr>
            <a:xfrm rot="21126771">
              <a:off x="8181519" y="2391256"/>
              <a:ext cx="814251" cy="1033495"/>
            </a:xfrm>
            <a:custGeom>
              <a:avLst/>
              <a:gdLst>
                <a:gd name="connsiteX0" fmla="*/ 0 w 814251"/>
                <a:gd name="connsiteY0" fmla="*/ 0 h 1033495"/>
                <a:gd name="connsiteX1" fmla="*/ 390840 w 814251"/>
                <a:gd name="connsiteY1" fmla="*/ 0 h 1033495"/>
                <a:gd name="connsiteX2" fmla="*/ 814251 w 814251"/>
                <a:gd name="connsiteY2" fmla="*/ 0 h 1033495"/>
                <a:gd name="connsiteX3" fmla="*/ 814251 w 814251"/>
                <a:gd name="connsiteY3" fmla="*/ 516748 h 1033495"/>
                <a:gd name="connsiteX4" fmla="*/ 814251 w 814251"/>
                <a:gd name="connsiteY4" fmla="*/ 1033495 h 1033495"/>
                <a:gd name="connsiteX5" fmla="*/ 407126 w 814251"/>
                <a:gd name="connsiteY5" fmla="*/ 1033495 h 1033495"/>
                <a:gd name="connsiteX6" fmla="*/ 0 w 814251"/>
                <a:gd name="connsiteY6" fmla="*/ 1033495 h 1033495"/>
                <a:gd name="connsiteX7" fmla="*/ 0 w 814251"/>
                <a:gd name="connsiteY7" fmla="*/ 506413 h 1033495"/>
                <a:gd name="connsiteX8" fmla="*/ 0 w 814251"/>
                <a:gd name="connsiteY8" fmla="*/ 0 h 10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51" h="1033495" fill="none" extrusionOk="0">
                  <a:moveTo>
                    <a:pt x="0" y="0"/>
                  </a:moveTo>
                  <a:cubicBezTo>
                    <a:pt x="135584" y="-11395"/>
                    <a:pt x="280168" y="30149"/>
                    <a:pt x="390840" y="0"/>
                  </a:cubicBezTo>
                  <a:cubicBezTo>
                    <a:pt x="501512" y="-30149"/>
                    <a:pt x="604392" y="30854"/>
                    <a:pt x="814251" y="0"/>
                  </a:cubicBezTo>
                  <a:cubicBezTo>
                    <a:pt x="875218" y="254382"/>
                    <a:pt x="762383" y="366011"/>
                    <a:pt x="814251" y="516748"/>
                  </a:cubicBezTo>
                  <a:cubicBezTo>
                    <a:pt x="866119" y="667485"/>
                    <a:pt x="756999" y="825885"/>
                    <a:pt x="814251" y="1033495"/>
                  </a:cubicBezTo>
                  <a:cubicBezTo>
                    <a:pt x="682211" y="1053304"/>
                    <a:pt x="578258" y="988659"/>
                    <a:pt x="407126" y="1033495"/>
                  </a:cubicBezTo>
                  <a:cubicBezTo>
                    <a:pt x="235995" y="1078331"/>
                    <a:pt x="160613" y="1001043"/>
                    <a:pt x="0" y="1033495"/>
                  </a:cubicBezTo>
                  <a:cubicBezTo>
                    <a:pt x="-44238" y="878370"/>
                    <a:pt x="56950" y="714722"/>
                    <a:pt x="0" y="506413"/>
                  </a:cubicBezTo>
                  <a:cubicBezTo>
                    <a:pt x="-56950" y="298104"/>
                    <a:pt x="29865" y="139456"/>
                    <a:pt x="0" y="0"/>
                  </a:cubicBezTo>
                  <a:close/>
                </a:path>
                <a:path w="814251" h="1033495" stroke="0" extrusionOk="0">
                  <a:moveTo>
                    <a:pt x="0" y="0"/>
                  </a:moveTo>
                  <a:cubicBezTo>
                    <a:pt x="117721" y="-48355"/>
                    <a:pt x="249324" y="12105"/>
                    <a:pt x="407126" y="0"/>
                  </a:cubicBezTo>
                  <a:cubicBezTo>
                    <a:pt x="564928" y="-12105"/>
                    <a:pt x="627243" y="42445"/>
                    <a:pt x="814251" y="0"/>
                  </a:cubicBezTo>
                  <a:cubicBezTo>
                    <a:pt x="834161" y="175189"/>
                    <a:pt x="770115" y="380292"/>
                    <a:pt x="814251" y="516748"/>
                  </a:cubicBezTo>
                  <a:cubicBezTo>
                    <a:pt x="858387" y="653204"/>
                    <a:pt x="780328" y="923504"/>
                    <a:pt x="814251" y="1033495"/>
                  </a:cubicBezTo>
                  <a:cubicBezTo>
                    <a:pt x="737696" y="1055691"/>
                    <a:pt x="526343" y="1031189"/>
                    <a:pt x="431553" y="1033495"/>
                  </a:cubicBezTo>
                  <a:cubicBezTo>
                    <a:pt x="336763" y="1035801"/>
                    <a:pt x="205175" y="1004888"/>
                    <a:pt x="0" y="1033495"/>
                  </a:cubicBezTo>
                  <a:cubicBezTo>
                    <a:pt x="-18908" y="792985"/>
                    <a:pt x="45459" y="692539"/>
                    <a:pt x="0" y="496078"/>
                  </a:cubicBezTo>
                  <a:cubicBezTo>
                    <a:pt x="-45459" y="299617"/>
                    <a:pt x="35272" y="10458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5382223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4000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DE9D946-DBFB-BA39-37DD-432552B1C8C9}"/>
                </a:ext>
              </a:extLst>
            </p:cNvPr>
            <p:cNvSpPr/>
            <p:nvPr/>
          </p:nvSpPr>
          <p:spPr>
            <a:xfrm rot="524417">
              <a:off x="7602505" y="1569655"/>
              <a:ext cx="814251" cy="1033495"/>
            </a:xfrm>
            <a:custGeom>
              <a:avLst/>
              <a:gdLst>
                <a:gd name="connsiteX0" fmla="*/ 0 w 814251"/>
                <a:gd name="connsiteY0" fmla="*/ 0 h 1033495"/>
                <a:gd name="connsiteX1" fmla="*/ 390840 w 814251"/>
                <a:gd name="connsiteY1" fmla="*/ 0 h 1033495"/>
                <a:gd name="connsiteX2" fmla="*/ 814251 w 814251"/>
                <a:gd name="connsiteY2" fmla="*/ 0 h 1033495"/>
                <a:gd name="connsiteX3" fmla="*/ 814251 w 814251"/>
                <a:gd name="connsiteY3" fmla="*/ 516748 h 1033495"/>
                <a:gd name="connsiteX4" fmla="*/ 814251 w 814251"/>
                <a:gd name="connsiteY4" fmla="*/ 1033495 h 1033495"/>
                <a:gd name="connsiteX5" fmla="*/ 407126 w 814251"/>
                <a:gd name="connsiteY5" fmla="*/ 1033495 h 1033495"/>
                <a:gd name="connsiteX6" fmla="*/ 0 w 814251"/>
                <a:gd name="connsiteY6" fmla="*/ 1033495 h 1033495"/>
                <a:gd name="connsiteX7" fmla="*/ 0 w 814251"/>
                <a:gd name="connsiteY7" fmla="*/ 506413 h 1033495"/>
                <a:gd name="connsiteX8" fmla="*/ 0 w 814251"/>
                <a:gd name="connsiteY8" fmla="*/ 0 h 10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51" h="1033495" fill="none" extrusionOk="0">
                  <a:moveTo>
                    <a:pt x="0" y="0"/>
                  </a:moveTo>
                  <a:cubicBezTo>
                    <a:pt x="135584" y="-11395"/>
                    <a:pt x="280168" y="30149"/>
                    <a:pt x="390840" y="0"/>
                  </a:cubicBezTo>
                  <a:cubicBezTo>
                    <a:pt x="501512" y="-30149"/>
                    <a:pt x="604392" y="30854"/>
                    <a:pt x="814251" y="0"/>
                  </a:cubicBezTo>
                  <a:cubicBezTo>
                    <a:pt x="875218" y="254382"/>
                    <a:pt x="762383" y="366011"/>
                    <a:pt x="814251" y="516748"/>
                  </a:cubicBezTo>
                  <a:cubicBezTo>
                    <a:pt x="866119" y="667485"/>
                    <a:pt x="756999" y="825885"/>
                    <a:pt x="814251" y="1033495"/>
                  </a:cubicBezTo>
                  <a:cubicBezTo>
                    <a:pt x="682211" y="1053304"/>
                    <a:pt x="578258" y="988659"/>
                    <a:pt x="407126" y="1033495"/>
                  </a:cubicBezTo>
                  <a:cubicBezTo>
                    <a:pt x="235995" y="1078331"/>
                    <a:pt x="160613" y="1001043"/>
                    <a:pt x="0" y="1033495"/>
                  </a:cubicBezTo>
                  <a:cubicBezTo>
                    <a:pt x="-44238" y="878370"/>
                    <a:pt x="56950" y="714722"/>
                    <a:pt x="0" y="506413"/>
                  </a:cubicBezTo>
                  <a:cubicBezTo>
                    <a:pt x="-56950" y="298104"/>
                    <a:pt x="29865" y="139456"/>
                    <a:pt x="0" y="0"/>
                  </a:cubicBezTo>
                  <a:close/>
                </a:path>
                <a:path w="814251" h="1033495" stroke="0" extrusionOk="0">
                  <a:moveTo>
                    <a:pt x="0" y="0"/>
                  </a:moveTo>
                  <a:cubicBezTo>
                    <a:pt x="117721" y="-48355"/>
                    <a:pt x="249324" y="12105"/>
                    <a:pt x="407126" y="0"/>
                  </a:cubicBezTo>
                  <a:cubicBezTo>
                    <a:pt x="564928" y="-12105"/>
                    <a:pt x="627243" y="42445"/>
                    <a:pt x="814251" y="0"/>
                  </a:cubicBezTo>
                  <a:cubicBezTo>
                    <a:pt x="834161" y="175189"/>
                    <a:pt x="770115" y="380292"/>
                    <a:pt x="814251" y="516748"/>
                  </a:cubicBezTo>
                  <a:cubicBezTo>
                    <a:pt x="858387" y="653204"/>
                    <a:pt x="780328" y="923504"/>
                    <a:pt x="814251" y="1033495"/>
                  </a:cubicBezTo>
                  <a:cubicBezTo>
                    <a:pt x="737696" y="1055691"/>
                    <a:pt x="526343" y="1031189"/>
                    <a:pt x="431553" y="1033495"/>
                  </a:cubicBezTo>
                  <a:cubicBezTo>
                    <a:pt x="336763" y="1035801"/>
                    <a:pt x="205175" y="1004888"/>
                    <a:pt x="0" y="1033495"/>
                  </a:cubicBezTo>
                  <a:cubicBezTo>
                    <a:pt x="-18908" y="792985"/>
                    <a:pt x="45459" y="692539"/>
                    <a:pt x="0" y="496078"/>
                  </a:cubicBezTo>
                  <a:cubicBezTo>
                    <a:pt x="-45459" y="299617"/>
                    <a:pt x="35272" y="10458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5382223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4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DD3F462-6EC2-51F6-7691-699B4CF47C42}"/>
                </a:ext>
              </a:extLst>
            </p:cNvPr>
            <p:cNvSpPr/>
            <p:nvPr/>
          </p:nvSpPr>
          <p:spPr>
            <a:xfrm>
              <a:off x="8758515" y="2392747"/>
              <a:ext cx="814251" cy="1033495"/>
            </a:xfrm>
            <a:custGeom>
              <a:avLst/>
              <a:gdLst>
                <a:gd name="connsiteX0" fmla="*/ 0 w 814251"/>
                <a:gd name="connsiteY0" fmla="*/ 0 h 1033495"/>
                <a:gd name="connsiteX1" fmla="*/ 390840 w 814251"/>
                <a:gd name="connsiteY1" fmla="*/ 0 h 1033495"/>
                <a:gd name="connsiteX2" fmla="*/ 814251 w 814251"/>
                <a:gd name="connsiteY2" fmla="*/ 0 h 1033495"/>
                <a:gd name="connsiteX3" fmla="*/ 814251 w 814251"/>
                <a:gd name="connsiteY3" fmla="*/ 516748 h 1033495"/>
                <a:gd name="connsiteX4" fmla="*/ 814251 w 814251"/>
                <a:gd name="connsiteY4" fmla="*/ 1033495 h 1033495"/>
                <a:gd name="connsiteX5" fmla="*/ 407126 w 814251"/>
                <a:gd name="connsiteY5" fmla="*/ 1033495 h 1033495"/>
                <a:gd name="connsiteX6" fmla="*/ 0 w 814251"/>
                <a:gd name="connsiteY6" fmla="*/ 1033495 h 1033495"/>
                <a:gd name="connsiteX7" fmla="*/ 0 w 814251"/>
                <a:gd name="connsiteY7" fmla="*/ 506413 h 1033495"/>
                <a:gd name="connsiteX8" fmla="*/ 0 w 814251"/>
                <a:gd name="connsiteY8" fmla="*/ 0 h 10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51" h="1033495" fill="none" extrusionOk="0">
                  <a:moveTo>
                    <a:pt x="0" y="0"/>
                  </a:moveTo>
                  <a:cubicBezTo>
                    <a:pt x="135584" y="-11395"/>
                    <a:pt x="280168" y="30149"/>
                    <a:pt x="390840" y="0"/>
                  </a:cubicBezTo>
                  <a:cubicBezTo>
                    <a:pt x="501512" y="-30149"/>
                    <a:pt x="604392" y="30854"/>
                    <a:pt x="814251" y="0"/>
                  </a:cubicBezTo>
                  <a:cubicBezTo>
                    <a:pt x="875218" y="254382"/>
                    <a:pt x="762383" y="366011"/>
                    <a:pt x="814251" y="516748"/>
                  </a:cubicBezTo>
                  <a:cubicBezTo>
                    <a:pt x="866119" y="667485"/>
                    <a:pt x="756999" y="825885"/>
                    <a:pt x="814251" y="1033495"/>
                  </a:cubicBezTo>
                  <a:cubicBezTo>
                    <a:pt x="682211" y="1053304"/>
                    <a:pt x="578258" y="988659"/>
                    <a:pt x="407126" y="1033495"/>
                  </a:cubicBezTo>
                  <a:cubicBezTo>
                    <a:pt x="235995" y="1078331"/>
                    <a:pt x="160613" y="1001043"/>
                    <a:pt x="0" y="1033495"/>
                  </a:cubicBezTo>
                  <a:cubicBezTo>
                    <a:pt x="-44238" y="878370"/>
                    <a:pt x="56950" y="714722"/>
                    <a:pt x="0" y="506413"/>
                  </a:cubicBezTo>
                  <a:cubicBezTo>
                    <a:pt x="-56950" y="298104"/>
                    <a:pt x="29865" y="139456"/>
                    <a:pt x="0" y="0"/>
                  </a:cubicBezTo>
                  <a:close/>
                </a:path>
                <a:path w="814251" h="1033495" stroke="0" extrusionOk="0">
                  <a:moveTo>
                    <a:pt x="0" y="0"/>
                  </a:moveTo>
                  <a:cubicBezTo>
                    <a:pt x="117721" y="-48355"/>
                    <a:pt x="249324" y="12105"/>
                    <a:pt x="407126" y="0"/>
                  </a:cubicBezTo>
                  <a:cubicBezTo>
                    <a:pt x="564928" y="-12105"/>
                    <a:pt x="627243" y="42445"/>
                    <a:pt x="814251" y="0"/>
                  </a:cubicBezTo>
                  <a:cubicBezTo>
                    <a:pt x="834161" y="175189"/>
                    <a:pt x="770115" y="380292"/>
                    <a:pt x="814251" y="516748"/>
                  </a:cubicBezTo>
                  <a:cubicBezTo>
                    <a:pt x="858387" y="653204"/>
                    <a:pt x="780328" y="923504"/>
                    <a:pt x="814251" y="1033495"/>
                  </a:cubicBezTo>
                  <a:cubicBezTo>
                    <a:pt x="737696" y="1055691"/>
                    <a:pt x="526343" y="1031189"/>
                    <a:pt x="431553" y="1033495"/>
                  </a:cubicBezTo>
                  <a:cubicBezTo>
                    <a:pt x="336763" y="1035801"/>
                    <a:pt x="205175" y="1004888"/>
                    <a:pt x="0" y="1033495"/>
                  </a:cubicBezTo>
                  <a:cubicBezTo>
                    <a:pt x="-18908" y="792985"/>
                    <a:pt x="45459" y="692539"/>
                    <a:pt x="0" y="496078"/>
                  </a:cubicBezTo>
                  <a:cubicBezTo>
                    <a:pt x="-45459" y="299617"/>
                    <a:pt x="35272" y="10458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5382223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4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C867077-8552-22BB-9E59-7CF7480777C3}"/>
                </a:ext>
              </a:extLst>
            </p:cNvPr>
            <p:cNvSpPr/>
            <p:nvPr/>
          </p:nvSpPr>
          <p:spPr>
            <a:xfrm rot="155258">
              <a:off x="8262425" y="1616137"/>
              <a:ext cx="814251" cy="1033495"/>
            </a:xfrm>
            <a:custGeom>
              <a:avLst/>
              <a:gdLst>
                <a:gd name="connsiteX0" fmla="*/ 0 w 814251"/>
                <a:gd name="connsiteY0" fmla="*/ 0 h 1033495"/>
                <a:gd name="connsiteX1" fmla="*/ 390840 w 814251"/>
                <a:gd name="connsiteY1" fmla="*/ 0 h 1033495"/>
                <a:gd name="connsiteX2" fmla="*/ 814251 w 814251"/>
                <a:gd name="connsiteY2" fmla="*/ 0 h 1033495"/>
                <a:gd name="connsiteX3" fmla="*/ 814251 w 814251"/>
                <a:gd name="connsiteY3" fmla="*/ 516748 h 1033495"/>
                <a:gd name="connsiteX4" fmla="*/ 814251 w 814251"/>
                <a:gd name="connsiteY4" fmla="*/ 1033495 h 1033495"/>
                <a:gd name="connsiteX5" fmla="*/ 407126 w 814251"/>
                <a:gd name="connsiteY5" fmla="*/ 1033495 h 1033495"/>
                <a:gd name="connsiteX6" fmla="*/ 0 w 814251"/>
                <a:gd name="connsiteY6" fmla="*/ 1033495 h 1033495"/>
                <a:gd name="connsiteX7" fmla="*/ 0 w 814251"/>
                <a:gd name="connsiteY7" fmla="*/ 506413 h 1033495"/>
                <a:gd name="connsiteX8" fmla="*/ 0 w 814251"/>
                <a:gd name="connsiteY8" fmla="*/ 0 h 10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51" h="1033495" fill="none" extrusionOk="0">
                  <a:moveTo>
                    <a:pt x="0" y="0"/>
                  </a:moveTo>
                  <a:cubicBezTo>
                    <a:pt x="135584" y="-11395"/>
                    <a:pt x="280168" y="30149"/>
                    <a:pt x="390840" y="0"/>
                  </a:cubicBezTo>
                  <a:cubicBezTo>
                    <a:pt x="501512" y="-30149"/>
                    <a:pt x="604392" y="30854"/>
                    <a:pt x="814251" y="0"/>
                  </a:cubicBezTo>
                  <a:cubicBezTo>
                    <a:pt x="875218" y="254382"/>
                    <a:pt x="762383" y="366011"/>
                    <a:pt x="814251" y="516748"/>
                  </a:cubicBezTo>
                  <a:cubicBezTo>
                    <a:pt x="866119" y="667485"/>
                    <a:pt x="756999" y="825885"/>
                    <a:pt x="814251" y="1033495"/>
                  </a:cubicBezTo>
                  <a:cubicBezTo>
                    <a:pt x="682211" y="1053304"/>
                    <a:pt x="578258" y="988659"/>
                    <a:pt x="407126" y="1033495"/>
                  </a:cubicBezTo>
                  <a:cubicBezTo>
                    <a:pt x="235995" y="1078331"/>
                    <a:pt x="160613" y="1001043"/>
                    <a:pt x="0" y="1033495"/>
                  </a:cubicBezTo>
                  <a:cubicBezTo>
                    <a:pt x="-44238" y="878370"/>
                    <a:pt x="56950" y="714722"/>
                    <a:pt x="0" y="506413"/>
                  </a:cubicBezTo>
                  <a:cubicBezTo>
                    <a:pt x="-56950" y="298104"/>
                    <a:pt x="29865" y="139456"/>
                    <a:pt x="0" y="0"/>
                  </a:cubicBezTo>
                  <a:close/>
                </a:path>
                <a:path w="814251" h="1033495" stroke="0" extrusionOk="0">
                  <a:moveTo>
                    <a:pt x="0" y="0"/>
                  </a:moveTo>
                  <a:cubicBezTo>
                    <a:pt x="117721" y="-48355"/>
                    <a:pt x="249324" y="12105"/>
                    <a:pt x="407126" y="0"/>
                  </a:cubicBezTo>
                  <a:cubicBezTo>
                    <a:pt x="564928" y="-12105"/>
                    <a:pt x="627243" y="42445"/>
                    <a:pt x="814251" y="0"/>
                  </a:cubicBezTo>
                  <a:cubicBezTo>
                    <a:pt x="834161" y="175189"/>
                    <a:pt x="770115" y="380292"/>
                    <a:pt x="814251" y="516748"/>
                  </a:cubicBezTo>
                  <a:cubicBezTo>
                    <a:pt x="858387" y="653204"/>
                    <a:pt x="780328" y="923504"/>
                    <a:pt x="814251" y="1033495"/>
                  </a:cubicBezTo>
                  <a:cubicBezTo>
                    <a:pt x="737696" y="1055691"/>
                    <a:pt x="526343" y="1031189"/>
                    <a:pt x="431553" y="1033495"/>
                  </a:cubicBezTo>
                  <a:cubicBezTo>
                    <a:pt x="336763" y="1035801"/>
                    <a:pt x="205175" y="1004888"/>
                    <a:pt x="0" y="1033495"/>
                  </a:cubicBezTo>
                  <a:cubicBezTo>
                    <a:pt x="-18908" y="792985"/>
                    <a:pt x="45459" y="692539"/>
                    <a:pt x="0" y="496078"/>
                  </a:cubicBezTo>
                  <a:cubicBezTo>
                    <a:pt x="-45459" y="299617"/>
                    <a:pt x="35272" y="10458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5382223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4000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858AFEF-78BA-7674-1035-52B8CA080325}"/>
                </a:ext>
              </a:extLst>
            </p:cNvPr>
            <p:cNvSpPr/>
            <p:nvPr/>
          </p:nvSpPr>
          <p:spPr>
            <a:xfrm rot="155258">
              <a:off x="8749167" y="1587268"/>
              <a:ext cx="814251" cy="1033495"/>
            </a:xfrm>
            <a:custGeom>
              <a:avLst/>
              <a:gdLst>
                <a:gd name="connsiteX0" fmla="*/ 0 w 814251"/>
                <a:gd name="connsiteY0" fmla="*/ 0 h 1033495"/>
                <a:gd name="connsiteX1" fmla="*/ 390840 w 814251"/>
                <a:gd name="connsiteY1" fmla="*/ 0 h 1033495"/>
                <a:gd name="connsiteX2" fmla="*/ 814251 w 814251"/>
                <a:gd name="connsiteY2" fmla="*/ 0 h 1033495"/>
                <a:gd name="connsiteX3" fmla="*/ 814251 w 814251"/>
                <a:gd name="connsiteY3" fmla="*/ 516748 h 1033495"/>
                <a:gd name="connsiteX4" fmla="*/ 814251 w 814251"/>
                <a:gd name="connsiteY4" fmla="*/ 1033495 h 1033495"/>
                <a:gd name="connsiteX5" fmla="*/ 407126 w 814251"/>
                <a:gd name="connsiteY5" fmla="*/ 1033495 h 1033495"/>
                <a:gd name="connsiteX6" fmla="*/ 0 w 814251"/>
                <a:gd name="connsiteY6" fmla="*/ 1033495 h 1033495"/>
                <a:gd name="connsiteX7" fmla="*/ 0 w 814251"/>
                <a:gd name="connsiteY7" fmla="*/ 506413 h 1033495"/>
                <a:gd name="connsiteX8" fmla="*/ 0 w 814251"/>
                <a:gd name="connsiteY8" fmla="*/ 0 h 10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51" h="1033495" fill="none" extrusionOk="0">
                  <a:moveTo>
                    <a:pt x="0" y="0"/>
                  </a:moveTo>
                  <a:cubicBezTo>
                    <a:pt x="135584" y="-11395"/>
                    <a:pt x="280168" y="30149"/>
                    <a:pt x="390840" y="0"/>
                  </a:cubicBezTo>
                  <a:cubicBezTo>
                    <a:pt x="501512" y="-30149"/>
                    <a:pt x="604392" y="30854"/>
                    <a:pt x="814251" y="0"/>
                  </a:cubicBezTo>
                  <a:cubicBezTo>
                    <a:pt x="875218" y="254382"/>
                    <a:pt x="762383" y="366011"/>
                    <a:pt x="814251" y="516748"/>
                  </a:cubicBezTo>
                  <a:cubicBezTo>
                    <a:pt x="866119" y="667485"/>
                    <a:pt x="756999" y="825885"/>
                    <a:pt x="814251" y="1033495"/>
                  </a:cubicBezTo>
                  <a:cubicBezTo>
                    <a:pt x="682211" y="1053304"/>
                    <a:pt x="578258" y="988659"/>
                    <a:pt x="407126" y="1033495"/>
                  </a:cubicBezTo>
                  <a:cubicBezTo>
                    <a:pt x="235995" y="1078331"/>
                    <a:pt x="160613" y="1001043"/>
                    <a:pt x="0" y="1033495"/>
                  </a:cubicBezTo>
                  <a:cubicBezTo>
                    <a:pt x="-44238" y="878370"/>
                    <a:pt x="56950" y="714722"/>
                    <a:pt x="0" y="506413"/>
                  </a:cubicBezTo>
                  <a:cubicBezTo>
                    <a:pt x="-56950" y="298104"/>
                    <a:pt x="29865" y="139456"/>
                    <a:pt x="0" y="0"/>
                  </a:cubicBezTo>
                  <a:close/>
                </a:path>
                <a:path w="814251" h="1033495" stroke="0" extrusionOk="0">
                  <a:moveTo>
                    <a:pt x="0" y="0"/>
                  </a:moveTo>
                  <a:cubicBezTo>
                    <a:pt x="117721" y="-48355"/>
                    <a:pt x="249324" y="12105"/>
                    <a:pt x="407126" y="0"/>
                  </a:cubicBezTo>
                  <a:cubicBezTo>
                    <a:pt x="564928" y="-12105"/>
                    <a:pt x="627243" y="42445"/>
                    <a:pt x="814251" y="0"/>
                  </a:cubicBezTo>
                  <a:cubicBezTo>
                    <a:pt x="834161" y="175189"/>
                    <a:pt x="770115" y="380292"/>
                    <a:pt x="814251" y="516748"/>
                  </a:cubicBezTo>
                  <a:cubicBezTo>
                    <a:pt x="858387" y="653204"/>
                    <a:pt x="780328" y="923504"/>
                    <a:pt x="814251" y="1033495"/>
                  </a:cubicBezTo>
                  <a:cubicBezTo>
                    <a:pt x="737696" y="1055691"/>
                    <a:pt x="526343" y="1031189"/>
                    <a:pt x="431553" y="1033495"/>
                  </a:cubicBezTo>
                  <a:cubicBezTo>
                    <a:pt x="336763" y="1035801"/>
                    <a:pt x="205175" y="1004888"/>
                    <a:pt x="0" y="1033495"/>
                  </a:cubicBezTo>
                  <a:cubicBezTo>
                    <a:pt x="-18908" y="792985"/>
                    <a:pt x="45459" y="692539"/>
                    <a:pt x="0" y="496078"/>
                  </a:cubicBezTo>
                  <a:cubicBezTo>
                    <a:pt x="-45459" y="299617"/>
                    <a:pt x="35272" y="10458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5382223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4000" dirty="0">
                  <a:solidFill>
                    <a:schemeClr val="accent6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CFB294A-8B59-72C9-E168-6064655C053C}"/>
                </a:ext>
              </a:extLst>
            </p:cNvPr>
            <p:cNvSpPr/>
            <p:nvPr/>
          </p:nvSpPr>
          <p:spPr>
            <a:xfrm>
              <a:off x="9127764" y="1373279"/>
              <a:ext cx="814251" cy="1033495"/>
            </a:xfrm>
            <a:custGeom>
              <a:avLst/>
              <a:gdLst>
                <a:gd name="connsiteX0" fmla="*/ 0 w 814251"/>
                <a:gd name="connsiteY0" fmla="*/ 0 h 1033495"/>
                <a:gd name="connsiteX1" fmla="*/ 390840 w 814251"/>
                <a:gd name="connsiteY1" fmla="*/ 0 h 1033495"/>
                <a:gd name="connsiteX2" fmla="*/ 814251 w 814251"/>
                <a:gd name="connsiteY2" fmla="*/ 0 h 1033495"/>
                <a:gd name="connsiteX3" fmla="*/ 814251 w 814251"/>
                <a:gd name="connsiteY3" fmla="*/ 516748 h 1033495"/>
                <a:gd name="connsiteX4" fmla="*/ 814251 w 814251"/>
                <a:gd name="connsiteY4" fmla="*/ 1033495 h 1033495"/>
                <a:gd name="connsiteX5" fmla="*/ 407126 w 814251"/>
                <a:gd name="connsiteY5" fmla="*/ 1033495 h 1033495"/>
                <a:gd name="connsiteX6" fmla="*/ 0 w 814251"/>
                <a:gd name="connsiteY6" fmla="*/ 1033495 h 1033495"/>
                <a:gd name="connsiteX7" fmla="*/ 0 w 814251"/>
                <a:gd name="connsiteY7" fmla="*/ 506413 h 1033495"/>
                <a:gd name="connsiteX8" fmla="*/ 0 w 814251"/>
                <a:gd name="connsiteY8" fmla="*/ 0 h 10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51" h="1033495" fill="none" extrusionOk="0">
                  <a:moveTo>
                    <a:pt x="0" y="0"/>
                  </a:moveTo>
                  <a:cubicBezTo>
                    <a:pt x="135584" y="-11395"/>
                    <a:pt x="280168" y="30149"/>
                    <a:pt x="390840" y="0"/>
                  </a:cubicBezTo>
                  <a:cubicBezTo>
                    <a:pt x="501512" y="-30149"/>
                    <a:pt x="604392" y="30854"/>
                    <a:pt x="814251" y="0"/>
                  </a:cubicBezTo>
                  <a:cubicBezTo>
                    <a:pt x="875218" y="254382"/>
                    <a:pt x="762383" y="366011"/>
                    <a:pt x="814251" y="516748"/>
                  </a:cubicBezTo>
                  <a:cubicBezTo>
                    <a:pt x="866119" y="667485"/>
                    <a:pt x="756999" y="825885"/>
                    <a:pt x="814251" y="1033495"/>
                  </a:cubicBezTo>
                  <a:cubicBezTo>
                    <a:pt x="682211" y="1053304"/>
                    <a:pt x="578258" y="988659"/>
                    <a:pt x="407126" y="1033495"/>
                  </a:cubicBezTo>
                  <a:cubicBezTo>
                    <a:pt x="235995" y="1078331"/>
                    <a:pt x="160613" y="1001043"/>
                    <a:pt x="0" y="1033495"/>
                  </a:cubicBezTo>
                  <a:cubicBezTo>
                    <a:pt x="-44238" y="878370"/>
                    <a:pt x="56950" y="714722"/>
                    <a:pt x="0" y="506413"/>
                  </a:cubicBezTo>
                  <a:cubicBezTo>
                    <a:pt x="-56950" y="298104"/>
                    <a:pt x="29865" y="139456"/>
                    <a:pt x="0" y="0"/>
                  </a:cubicBezTo>
                  <a:close/>
                </a:path>
                <a:path w="814251" h="1033495" stroke="0" extrusionOk="0">
                  <a:moveTo>
                    <a:pt x="0" y="0"/>
                  </a:moveTo>
                  <a:cubicBezTo>
                    <a:pt x="117721" y="-48355"/>
                    <a:pt x="249324" y="12105"/>
                    <a:pt x="407126" y="0"/>
                  </a:cubicBezTo>
                  <a:cubicBezTo>
                    <a:pt x="564928" y="-12105"/>
                    <a:pt x="627243" y="42445"/>
                    <a:pt x="814251" y="0"/>
                  </a:cubicBezTo>
                  <a:cubicBezTo>
                    <a:pt x="834161" y="175189"/>
                    <a:pt x="770115" y="380292"/>
                    <a:pt x="814251" y="516748"/>
                  </a:cubicBezTo>
                  <a:cubicBezTo>
                    <a:pt x="858387" y="653204"/>
                    <a:pt x="780328" y="923504"/>
                    <a:pt x="814251" y="1033495"/>
                  </a:cubicBezTo>
                  <a:cubicBezTo>
                    <a:pt x="737696" y="1055691"/>
                    <a:pt x="526343" y="1031189"/>
                    <a:pt x="431553" y="1033495"/>
                  </a:cubicBezTo>
                  <a:cubicBezTo>
                    <a:pt x="336763" y="1035801"/>
                    <a:pt x="205175" y="1004888"/>
                    <a:pt x="0" y="1033495"/>
                  </a:cubicBezTo>
                  <a:cubicBezTo>
                    <a:pt x="-18908" y="792985"/>
                    <a:pt x="45459" y="692539"/>
                    <a:pt x="0" y="496078"/>
                  </a:cubicBezTo>
                  <a:cubicBezTo>
                    <a:pt x="-45459" y="299617"/>
                    <a:pt x="35272" y="10458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5382223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4000" dirty="0">
                  <a:solidFill>
                    <a:schemeClr val="accent6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6324150-E554-9E4D-7852-6C2466711B62}"/>
                </a:ext>
              </a:extLst>
            </p:cNvPr>
            <p:cNvSpPr/>
            <p:nvPr/>
          </p:nvSpPr>
          <p:spPr>
            <a:xfrm rot="21435333">
              <a:off x="8285793" y="885343"/>
              <a:ext cx="814251" cy="1033495"/>
            </a:xfrm>
            <a:custGeom>
              <a:avLst/>
              <a:gdLst>
                <a:gd name="connsiteX0" fmla="*/ 0 w 814251"/>
                <a:gd name="connsiteY0" fmla="*/ 0 h 1033495"/>
                <a:gd name="connsiteX1" fmla="*/ 390840 w 814251"/>
                <a:gd name="connsiteY1" fmla="*/ 0 h 1033495"/>
                <a:gd name="connsiteX2" fmla="*/ 814251 w 814251"/>
                <a:gd name="connsiteY2" fmla="*/ 0 h 1033495"/>
                <a:gd name="connsiteX3" fmla="*/ 814251 w 814251"/>
                <a:gd name="connsiteY3" fmla="*/ 516748 h 1033495"/>
                <a:gd name="connsiteX4" fmla="*/ 814251 w 814251"/>
                <a:gd name="connsiteY4" fmla="*/ 1033495 h 1033495"/>
                <a:gd name="connsiteX5" fmla="*/ 407126 w 814251"/>
                <a:gd name="connsiteY5" fmla="*/ 1033495 h 1033495"/>
                <a:gd name="connsiteX6" fmla="*/ 0 w 814251"/>
                <a:gd name="connsiteY6" fmla="*/ 1033495 h 1033495"/>
                <a:gd name="connsiteX7" fmla="*/ 0 w 814251"/>
                <a:gd name="connsiteY7" fmla="*/ 506413 h 1033495"/>
                <a:gd name="connsiteX8" fmla="*/ 0 w 814251"/>
                <a:gd name="connsiteY8" fmla="*/ 0 h 103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251" h="1033495" fill="none" extrusionOk="0">
                  <a:moveTo>
                    <a:pt x="0" y="0"/>
                  </a:moveTo>
                  <a:cubicBezTo>
                    <a:pt x="135584" y="-11395"/>
                    <a:pt x="280168" y="30149"/>
                    <a:pt x="390840" y="0"/>
                  </a:cubicBezTo>
                  <a:cubicBezTo>
                    <a:pt x="501512" y="-30149"/>
                    <a:pt x="604392" y="30854"/>
                    <a:pt x="814251" y="0"/>
                  </a:cubicBezTo>
                  <a:cubicBezTo>
                    <a:pt x="875218" y="254382"/>
                    <a:pt x="762383" y="366011"/>
                    <a:pt x="814251" y="516748"/>
                  </a:cubicBezTo>
                  <a:cubicBezTo>
                    <a:pt x="866119" y="667485"/>
                    <a:pt x="756999" y="825885"/>
                    <a:pt x="814251" y="1033495"/>
                  </a:cubicBezTo>
                  <a:cubicBezTo>
                    <a:pt x="682211" y="1053304"/>
                    <a:pt x="578258" y="988659"/>
                    <a:pt x="407126" y="1033495"/>
                  </a:cubicBezTo>
                  <a:cubicBezTo>
                    <a:pt x="235995" y="1078331"/>
                    <a:pt x="160613" y="1001043"/>
                    <a:pt x="0" y="1033495"/>
                  </a:cubicBezTo>
                  <a:cubicBezTo>
                    <a:pt x="-44238" y="878370"/>
                    <a:pt x="56950" y="714722"/>
                    <a:pt x="0" y="506413"/>
                  </a:cubicBezTo>
                  <a:cubicBezTo>
                    <a:pt x="-56950" y="298104"/>
                    <a:pt x="29865" y="139456"/>
                    <a:pt x="0" y="0"/>
                  </a:cubicBezTo>
                  <a:close/>
                </a:path>
                <a:path w="814251" h="1033495" stroke="0" extrusionOk="0">
                  <a:moveTo>
                    <a:pt x="0" y="0"/>
                  </a:moveTo>
                  <a:cubicBezTo>
                    <a:pt x="117721" y="-48355"/>
                    <a:pt x="249324" y="12105"/>
                    <a:pt x="407126" y="0"/>
                  </a:cubicBezTo>
                  <a:cubicBezTo>
                    <a:pt x="564928" y="-12105"/>
                    <a:pt x="627243" y="42445"/>
                    <a:pt x="814251" y="0"/>
                  </a:cubicBezTo>
                  <a:cubicBezTo>
                    <a:pt x="834161" y="175189"/>
                    <a:pt x="770115" y="380292"/>
                    <a:pt x="814251" y="516748"/>
                  </a:cubicBezTo>
                  <a:cubicBezTo>
                    <a:pt x="858387" y="653204"/>
                    <a:pt x="780328" y="923504"/>
                    <a:pt x="814251" y="1033495"/>
                  </a:cubicBezTo>
                  <a:cubicBezTo>
                    <a:pt x="737696" y="1055691"/>
                    <a:pt x="526343" y="1031189"/>
                    <a:pt x="431553" y="1033495"/>
                  </a:cubicBezTo>
                  <a:cubicBezTo>
                    <a:pt x="336763" y="1035801"/>
                    <a:pt x="205175" y="1004888"/>
                    <a:pt x="0" y="1033495"/>
                  </a:cubicBezTo>
                  <a:cubicBezTo>
                    <a:pt x="-18908" y="792985"/>
                    <a:pt x="45459" y="692539"/>
                    <a:pt x="0" y="496078"/>
                  </a:cubicBezTo>
                  <a:cubicBezTo>
                    <a:pt x="-45459" y="299617"/>
                    <a:pt x="35272" y="104582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65382223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4000" dirty="0">
                  <a:solidFill>
                    <a:schemeClr val="accent6">
                      <a:lumMod val="75000"/>
                    </a:schemeClr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05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Bedingte Wahrscheinlichkeit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95310A-D51A-9E17-F459-A2FDCEA0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9" y="379029"/>
            <a:ext cx="10680085" cy="18041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7509A3C-6EB4-E3C7-B431-566F69662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079" y="3129098"/>
            <a:ext cx="9106404" cy="3232242"/>
          </a:xfrm>
          <a:prstGeom prst="rect">
            <a:avLst/>
          </a:prstGeom>
        </p:spPr>
      </p:pic>
      <p:pic>
        <p:nvPicPr>
          <p:cNvPr id="5122" name="Picture 2" descr="Die Montage der eigenen Uhr">
            <a:extLst>
              <a:ext uri="{FF2B5EF4-FFF2-40B4-BE49-F238E27FC236}">
                <a16:creationId xmlns:a16="http://schemas.microsoft.com/office/drawing/2014/main" id="{42856EA1-90B5-8C1B-58DE-8B5B2328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01" y="1974598"/>
            <a:ext cx="2660238" cy="149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04371A-64E3-9658-D354-468E09232A5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32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BF2678-BBB8-4952-A6A0-6423FCCDFE04}"/>
              </a:ext>
            </a:extLst>
          </p:cNvPr>
          <p:cNvSpPr txBox="1"/>
          <p:nvPr/>
        </p:nvSpPr>
        <p:spPr>
          <a:xfrm>
            <a:off x="3605648" y="2342235"/>
            <a:ext cx="5381877" cy="171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7200" i="0">
                <a:solidFill>
                  <a:srgbClr val="192B75"/>
                </a:solidFill>
                <a:effectLst/>
                <a:ea typeface="Verdana" panose="020B0604030504040204" pitchFamily="34" charset="0"/>
              </a:rPr>
              <a:t>Kombinatorik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7200" i="1" dirty="0">
              <a:solidFill>
                <a:srgbClr val="192B75"/>
              </a:solidFill>
              <a:effectLst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72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Bedingte Wahrscheinlichkeit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47E59F-C4D3-2D20-55E4-AF1CE59BA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26" y="466848"/>
            <a:ext cx="7279707" cy="59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23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>
                <a:solidFill>
                  <a:schemeClr val="bg1"/>
                </a:solidFill>
              </a:rPr>
              <a:t>Bedingte Wahrscheinlichkeit</a:t>
            </a: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A12558-DA87-2F7A-884B-3E9E4B52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2" y="545909"/>
            <a:ext cx="8631956" cy="5681963"/>
          </a:xfrm>
          <a:prstGeom prst="rect">
            <a:avLst/>
          </a:prstGeom>
        </p:spPr>
      </p:pic>
      <p:pic>
        <p:nvPicPr>
          <p:cNvPr id="8196" name="Picture 4" descr="Junger Illusionist Oder Magier Zeigt Zaubertrick Mit Frei Schwebenden  Würfeln. Lizenzfreie Fotos, Bilder Und Stock Fotografie. Image 95901031.">
            <a:extLst>
              <a:ext uri="{FF2B5EF4-FFF2-40B4-BE49-F238E27FC236}">
                <a16:creationId xmlns:a16="http://schemas.microsoft.com/office/drawing/2014/main" id="{B79F795D-D765-1902-6B6E-C14DA6580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r="13914"/>
          <a:stretch/>
        </p:blipFill>
        <p:spPr bwMode="auto">
          <a:xfrm>
            <a:off x="9075761" y="1319283"/>
            <a:ext cx="2921474" cy="25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63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Testserie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0914FF-274E-5CD0-87BF-5B87F734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28" y="692455"/>
            <a:ext cx="10258943" cy="46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79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8953435-7876-2E39-2C81-307938BF7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759" y="0"/>
            <a:ext cx="8560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87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04371A-64E3-9658-D354-468E09232A5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32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4BF2678-BBB8-4952-A6A0-6423FCCDFE04}"/>
              </a:ext>
            </a:extLst>
          </p:cNvPr>
          <p:cNvSpPr txBox="1"/>
          <p:nvPr/>
        </p:nvSpPr>
        <p:spPr>
          <a:xfrm>
            <a:off x="4515606" y="1712667"/>
            <a:ext cx="3631160" cy="171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7200" i="0" dirty="0" err="1">
                <a:solidFill>
                  <a:srgbClr val="192B75"/>
                </a:solidFill>
                <a:effectLst/>
                <a:ea typeface="Verdana" panose="020B0604030504040204" pitchFamily="34" charset="0"/>
              </a:rPr>
              <a:t>Statistik</a:t>
            </a:r>
            <a:endParaRPr lang="en-US" sz="7200" i="0" dirty="0">
              <a:solidFill>
                <a:srgbClr val="192B75"/>
              </a:solidFill>
              <a:effectLst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7200" i="1" dirty="0">
              <a:solidFill>
                <a:srgbClr val="192B75"/>
              </a:solidFill>
              <a:effectLst/>
              <a:ea typeface="Verdana" panose="020B060403050404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CFD889-5EF3-8D5E-53FA-DD3B871F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512" y="4021055"/>
            <a:ext cx="5396882" cy="20187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9623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Vorzeichen-Rang-Test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CC6D28-C439-8841-D067-5FBB3FD6F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72" y="348519"/>
            <a:ext cx="10340455" cy="61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87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0177E67-1C3A-4666-8A45-6EB298CC1EB6}"/>
              </a:ext>
            </a:extLst>
          </p:cNvPr>
          <p:cNvSpPr/>
          <p:nvPr/>
        </p:nvSpPr>
        <p:spPr>
          <a:xfrm>
            <a:off x="0" y="0"/>
            <a:ext cx="12192000" cy="2957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5D9476-0640-1BC6-0986-B55F83AEFF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Vorzeichen-Rang-Test - Lösungen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E1A9B7-FE86-5594-FDFB-A3C62E541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88" y="410243"/>
            <a:ext cx="5751824" cy="61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0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i="1" dirty="0">
                <a:solidFill>
                  <a:schemeClr val="bg1"/>
                </a:solidFill>
              </a:rPr>
              <a:t>Projektaufgabe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9B7265-24F4-B9BE-BD3D-3674E6A8B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810"/>
          <a:stretch/>
        </p:blipFill>
        <p:spPr>
          <a:xfrm>
            <a:off x="1112406" y="354786"/>
            <a:ext cx="9547443" cy="5053377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36BBF7B-6FCA-525B-268C-4098659D1209}"/>
              </a:ext>
            </a:extLst>
          </p:cNvPr>
          <p:cNvSpPr/>
          <p:nvPr/>
        </p:nvSpPr>
        <p:spPr>
          <a:xfrm>
            <a:off x="1882588" y="2880115"/>
            <a:ext cx="254272" cy="2444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EDA6876-97C0-ACD7-0FC8-738576D90C39}"/>
              </a:ext>
            </a:extLst>
          </p:cNvPr>
          <p:cNvSpPr/>
          <p:nvPr/>
        </p:nvSpPr>
        <p:spPr>
          <a:xfrm>
            <a:off x="2597319" y="1658470"/>
            <a:ext cx="254272" cy="2444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AE8EF1E-4278-94A5-49CF-B6C1DB4B17C0}"/>
              </a:ext>
            </a:extLst>
          </p:cNvPr>
          <p:cNvSpPr/>
          <p:nvPr/>
        </p:nvSpPr>
        <p:spPr>
          <a:xfrm>
            <a:off x="4284314" y="2880930"/>
            <a:ext cx="254272" cy="2444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CBBF8D82-9E85-3D4E-6C2F-DE465BBF42EA}"/>
              </a:ext>
            </a:extLst>
          </p:cNvPr>
          <p:cNvSpPr/>
          <p:nvPr/>
        </p:nvSpPr>
        <p:spPr>
          <a:xfrm>
            <a:off x="5492105" y="1648691"/>
            <a:ext cx="254272" cy="2444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24C73D13-813D-A340-B0B1-8EE12BFAEDE9}"/>
              </a:ext>
            </a:extLst>
          </p:cNvPr>
          <p:cNvSpPr/>
          <p:nvPr/>
        </p:nvSpPr>
        <p:spPr>
          <a:xfrm>
            <a:off x="7179099" y="2885820"/>
            <a:ext cx="254272" cy="2444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40A0792-B3D8-7838-B63B-0E3705C6EF00}"/>
              </a:ext>
            </a:extLst>
          </p:cNvPr>
          <p:cNvSpPr/>
          <p:nvPr/>
        </p:nvSpPr>
        <p:spPr>
          <a:xfrm>
            <a:off x="8861204" y="1653581"/>
            <a:ext cx="254272" cy="244492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63E5CB7-B78C-A00F-A857-68D10FEBF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70"/>
          <a:stretch/>
        </p:blipFill>
        <p:spPr>
          <a:xfrm>
            <a:off x="1108331" y="5496180"/>
            <a:ext cx="9547443" cy="616661"/>
          </a:xfrm>
          <a:prstGeom prst="rect">
            <a:avLst/>
          </a:prstGeom>
        </p:spPr>
      </p:pic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547AF543-1088-6DE4-863E-C96516790462}"/>
              </a:ext>
            </a:extLst>
          </p:cNvPr>
          <p:cNvSpPr/>
          <p:nvPr/>
        </p:nvSpPr>
        <p:spPr>
          <a:xfrm>
            <a:off x="356959" y="5554857"/>
            <a:ext cx="699247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86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i="1" dirty="0">
                <a:solidFill>
                  <a:schemeClr val="bg1"/>
                </a:solidFill>
              </a:rPr>
              <a:t>Projekt 4 «Lotto»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9B86C1-9752-DF57-D548-7B546748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3" y="440085"/>
            <a:ext cx="9002394" cy="611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5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6E579CF-1984-239C-3ED2-6E5824FCBDEF}"/>
              </a:ext>
            </a:extLst>
          </p:cNvPr>
          <p:cNvSpPr txBox="1"/>
          <p:nvPr/>
        </p:nvSpPr>
        <p:spPr>
          <a:xfrm>
            <a:off x="3048802" y="1732871"/>
            <a:ext cx="6097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e-CH" dirty="0"/>
            </a:br>
            <a:br>
              <a:rPr lang="de-CH" dirty="0"/>
            </a:b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1E3D22-E228-9552-C3FE-B6C45302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52" y="766011"/>
            <a:ext cx="9808142" cy="51687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7FF0AB-7F63-FA00-89D8-4945EF114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23" y="2377440"/>
            <a:ext cx="11508879" cy="2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7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i="1" dirty="0">
                <a:solidFill>
                  <a:schemeClr val="bg1"/>
                </a:solidFill>
              </a:rPr>
              <a:t>«Briefumschläge»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EE0490-D723-4911-DF20-0D925E15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7" y="683980"/>
            <a:ext cx="11841043" cy="2161905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0BDEDB0-981B-E287-EFCB-851C3C52D9FB}"/>
              </a:ext>
            </a:extLst>
          </p:cNvPr>
          <p:cNvGrpSpPr/>
          <p:nvPr/>
        </p:nvGrpSpPr>
        <p:grpSpPr>
          <a:xfrm>
            <a:off x="1748673" y="3023158"/>
            <a:ext cx="6014499" cy="3171621"/>
            <a:chOff x="6090295" y="3197956"/>
            <a:chExt cx="6014499" cy="3171621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993DDA3F-EF16-CB7D-0640-7077687D1DED}"/>
                </a:ext>
              </a:extLst>
            </p:cNvPr>
            <p:cNvGrpSpPr/>
            <p:nvPr/>
          </p:nvGrpSpPr>
          <p:grpSpPr>
            <a:xfrm rot="629604">
              <a:off x="8702286" y="3197956"/>
              <a:ext cx="3402508" cy="2045049"/>
              <a:chOff x="4179183" y="3378878"/>
              <a:chExt cx="3402508" cy="2045049"/>
            </a:xfrm>
          </p:grpSpPr>
          <p:pic>
            <p:nvPicPr>
              <p:cNvPr id="3082" name="Picture 10" descr="Briefumschlag Geschlossen - Kostenlose Vektorgrafik auf Pixabay - Pixabay">
                <a:extLst>
                  <a:ext uri="{FF2B5EF4-FFF2-40B4-BE49-F238E27FC236}">
                    <a16:creationId xmlns:a16="http://schemas.microsoft.com/office/drawing/2014/main" id="{C12C70CB-0B91-4CE4-F5A9-238084B28E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9183" y="3378878"/>
                <a:ext cx="3402508" cy="2045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2415A68-06C8-B875-BF4C-1ABF01F8CEBE}"/>
                  </a:ext>
                </a:extLst>
              </p:cNvPr>
              <p:cNvSpPr txBox="1"/>
              <p:nvPr/>
            </p:nvSpPr>
            <p:spPr>
              <a:xfrm rot="20857403">
                <a:off x="5143840" y="3572672"/>
                <a:ext cx="117692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4000" dirty="0">
                    <a:latin typeface="Brush Script MT" panose="03060802040406070304" pitchFamily="66" charset="0"/>
                  </a:rPr>
                  <a:t>Carla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451BF80-A986-2EB5-F8D8-EFF1BEC66ECC}"/>
                </a:ext>
              </a:extLst>
            </p:cNvPr>
            <p:cNvGrpSpPr/>
            <p:nvPr/>
          </p:nvGrpSpPr>
          <p:grpSpPr>
            <a:xfrm>
              <a:off x="6090295" y="3564719"/>
              <a:ext cx="3086531" cy="1855133"/>
              <a:chOff x="3134387" y="3857294"/>
              <a:chExt cx="3086531" cy="1855133"/>
            </a:xfrm>
          </p:grpSpPr>
          <p:pic>
            <p:nvPicPr>
              <p:cNvPr id="15" name="Picture 8" descr="Briefumschlag Geschlossen - Kostenlose Vektorgrafik auf Pixabay - Pixabay">
                <a:extLst>
                  <a:ext uri="{FF2B5EF4-FFF2-40B4-BE49-F238E27FC236}">
                    <a16:creationId xmlns:a16="http://schemas.microsoft.com/office/drawing/2014/main" id="{0DE66020-EC47-D01A-C526-16B2C2B29B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4387" y="3857294"/>
                <a:ext cx="3086531" cy="1855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796692BE-C73C-4151-8CCA-C6A8F071DDD6}"/>
                  </a:ext>
                </a:extLst>
              </p:cNvPr>
              <p:cNvSpPr txBox="1"/>
              <p:nvPr/>
            </p:nvSpPr>
            <p:spPr>
              <a:xfrm rot="20729745">
                <a:off x="3787612" y="4043180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4000" dirty="0">
                    <a:latin typeface="Brush Script MT" panose="03060802040406070304" pitchFamily="66" charset="0"/>
                  </a:rPr>
                  <a:t>Brigitte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9CC83A6D-503B-1A1C-D4EA-2A802F9427B5}"/>
                </a:ext>
              </a:extLst>
            </p:cNvPr>
            <p:cNvGrpSpPr/>
            <p:nvPr/>
          </p:nvGrpSpPr>
          <p:grpSpPr>
            <a:xfrm rot="401584">
              <a:off x="8887285" y="3730975"/>
              <a:ext cx="3086531" cy="1855133"/>
              <a:chOff x="3134387" y="3857294"/>
              <a:chExt cx="3086531" cy="1855133"/>
            </a:xfrm>
          </p:grpSpPr>
          <p:pic>
            <p:nvPicPr>
              <p:cNvPr id="18" name="Picture 8" descr="Briefumschlag Geschlossen - Kostenlose Vektorgrafik auf Pixabay - Pixabay">
                <a:extLst>
                  <a:ext uri="{FF2B5EF4-FFF2-40B4-BE49-F238E27FC236}">
                    <a16:creationId xmlns:a16="http://schemas.microsoft.com/office/drawing/2014/main" id="{E32DD6E9-C490-C837-A42A-A2CB3C827B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4387" y="3857294"/>
                <a:ext cx="3086531" cy="1855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10745830-23DB-2CED-F4F3-7E18174C4715}"/>
                  </a:ext>
                </a:extLst>
              </p:cNvPr>
              <p:cNvSpPr txBox="1"/>
              <p:nvPr/>
            </p:nvSpPr>
            <p:spPr>
              <a:xfrm rot="20729745">
                <a:off x="3914248" y="4043180"/>
                <a:ext cx="12009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4000" dirty="0">
                    <a:latin typeface="Brush Script MT" panose="03060802040406070304" pitchFamily="66" charset="0"/>
                  </a:rPr>
                  <a:t>Donat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9979DD4-4570-C55A-C352-637CBA877F89}"/>
                </a:ext>
              </a:extLst>
            </p:cNvPr>
            <p:cNvGrpSpPr/>
            <p:nvPr/>
          </p:nvGrpSpPr>
          <p:grpSpPr>
            <a:xfrm>
              <a:off x="7082118" y="3886633"/>
              <a:ext cx="3086531" cy="1855133"/>
              <a:chOff x="3134387" y="3857294"/>
              <a:chExt cx="3086531" cy="1855133"/>
            </a:xfrm>
          </p:grpSpPr>
          <p:pic>
            <p:nvPicPr>
              <p:cNvPr id="3080" name="Picture 8" descr="Briefumschlag Geschlossen - Kostenlose Vektorgrafik auf Pixabay - Pixabay">
                <a:extLst>
                  <a:ext uri="{FF2B5EF4-FFF2-40B4-BE49-F238E27FC236}">
                    <a16:creationId xmlns:a16="http://schemas.microsoft.com/office/drawing/2014/main" id="{C1773A6D-DF70-8545-02EB-E702BB2886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4387" y="3857294"/>
                <a:ext cx="3086531" cy="1855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38AB1CEB-D394-43A2-F2B6-9AF6DF6C55B3}"/>
                  </a:ext>
                </a:extLst>
              </p:cNvPr>
              <p:cNvSpPr txBox="1"/>
              <p:nvPr/>
            </p:nvSpPr>
            <p:spPr>
              <a:xfrm rot="20729745">
                <a:off x="4005619" y="4043180"/>
                <a:ext cx="10182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4000" dirty="0">
                    <a:latin typeface="Brush Script MT" panose="03060802040406070304" pitchFamily="66" charset="0"/>
                  </a:rPr>
                  <a:t>Emil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2CD3577-3AEF-3D4F-4635-1EB6FF0A7A01}"/>
                </a:ext>
              </a:extLst>
            </p:cNvPr>
            <p:cNvGrpSpPr/>
            <p:nvPr/>
          </p:nvGrpSpPr>
          <p:grpSpPr>
            <a:xfrm rot="1581013">
              <a:off x="8660720" y="4420415"/>
              <a:ext cx="3193881" cy="1949162"/>
              <a:chOff x="4884134" y="3664399"/>
              <a:chExt cx="3402508" cy="2045049"/>
            </a:xfrm>
          </p:grpSpPr>
          <p:pic>
            <p:nvPicPr>
              <p:cNvPr id="7" name="Picture 10" descr="Briefumschlag Geschlossen - Kostenlose Vektorgrafik auf Pixabay - Pixabay">
                <a:extLst>
                  <a:ext uri="{FF2B5EF4-FFF2-40B4-BE49-F238E27FC236}">
                    <a16:creationId xmlns:a16="http://schemas.microsoft.com/office/drawing/2014/main" id="{DF1C9FBA-0A37-3B20-4B81-EBB0E688B4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00830">
                <a:off x="4884134" y="3664399"/>
                <a:ext cx="3402508" cy="2045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E3C0B15-AD59-1F09-EB7F-2117EA2346A0}"/>
                  </a:ext>
                </a:extLst>
              </p:cNvPr>
              <p:cNvSpPr txBox="1"/>
              <p:nvPr/>
            </p:nvSpPr>
            <p:spPr>
              <a:xfrm rot="20114586">
                <a:off x="5717156" y="3866330"/>
                <a:ext cx="14173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4000" dirty="0">
                    <a:latin typeface="Brush Script MT" panose="03060802040406070304" pitchFamily="66" charset="0"/>
                  </a:rPr>
                  <a:t>Andrea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kt 1">
                <a:extLst>
                  <a:ext uri="{FF2B5EF4-FFF2-40B4-BE49-F238E27FC236}">
                    <a16:creationId xmlns:a16="http://schemas.microsoft.com/office/drawing/2014/main" id="{2AC266A5-F9B4-F836-7350-36A3E2809E7D}"/>
                  </a:ext>
                </a:extLst>
              </p:cNvPr>
              <p:cNvSpPr txBox="1"/>
              <p:nvPr/>
            </p:nvSpPr>
            <p:spPr>
              <a:xfrm>
                <a:off x="7887680" y="2462349"/>
                <a:ext cx="2919750" cy="533771"/>
              </a:xfrm>
              <a:prstGeom prst="rect">
                <a:avLst/>
              </a:prstGeom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sz="4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5⋅4⋅5+5⋅1⋅4=120</m:t>
                      </m:r>
                    </m:oMath>
                  </m:oMathPara>
                </a14:m>
                <a:endParaRPr lang="de-CH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Objekt 1">
                <a:extLst>
                  <a:ext uri="{FF2B5EF4-FFF2-40B4-BE49-F238E27FC236}">
                    <a16:creationId xmlns:a16="http://schemas.microsoft.com/office/drawing/2014/main" id="{2AC266A5-F9B4-F836-7350-36A3E2809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680" y="2462349"/>
                <a:ext cx="2919750" cy="533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kt 4">
                <a:extLst>
                  <a:ext uri="{FF2B5EF4-FFF2-40B4-BE49-F238E27FC236}">
                    <a16:creationId xmlns:a16="http://schemas.microsoft.com/office/drawing/2014/main" id="{7DF604B8-3E74-0BAA-422A-2BD20E73CF44}"/>
                  </a:ext>
                </a:extLst>
              </p:cNvPr>
              <p:cNvSpPr txBox="1"/>
              <p:nvPr/>
            </p:nvSpPr>
            <p:spPr>
              <a:xfrm>
                <a:off x="7908892" y="3003517"/>
                <a:ext cx="2674802" cy="425483"/>
              </a:xfrm>
              <a:prstGeom prst="rect">
                <a:avLst/>
              </a:prstGeom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CH" sz="4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125−5=120</m:t>
                      </m:r>
                    </m:oMath>
                  </m:oMathPara>
                </a14:m>
                <a:endParaRPr lang="de-CH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Objekt 4">
                <a:extLst>
                  <a:ext uri="{FF2B5EF4-FFF2-40B4-BE49-F238E27FC236}">
                    <a16:creationId xmlns:a16="http://schemas.microsoft.com/office/drawing/2014/main" id="{7DF604B8-3E74-0BAA-422A-2BD20E73C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92" y="3003517"/>
                <a:ext cx="2674802" cy="425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62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i="1" dirty="0">
                <a:solidFill>
                  <a:schemeClr val="bg1"/>
                </a:solidFill>
              </a:rPr>
              <a:t>«Glacé-Stand»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193D3D-0908-6B05-56C0-87226BDAF1C3}"/>
              </a:ext>
            </a:extLst>
          </p:cNvPr>
          <p:cNvSpPr txBox="1"/>
          <p:nvPr/>
        </p:nvSpPr>
        <p:spPr>
          <a:xfrm>
            <a:off x="5445765" y="523213"/>
            <a:ext cx="66174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>
                <a:solidFill>
                  <a:schemeClr val="accent1">
                    <a:lumMod val="75000"/>
                  </a:schemeClr>
                </a:solidFill>
              </a:rPr>
              <a:t>An einem </a:t>
            </a:r>
            <a:r>
              <a:rPr lang="de-CH" sz="2200" dirty="0" err="1">
                <a:solidFill>
                  <a:schemeClr val="accent1">
                    <a:lumMod val="75000"/>
                  </a:schemeClr>
                </a:solidFill>
              </a:rPr>
              <a:t>Glacéstand</a:t>
            </a:r>
            <a:r>
              <a:rPr lang="de-CH" sz="2200" dirty="0">
                <a:solidFill>
                  <a:schemeClr val="accent1">
                    <a:lumMod val="75000"/>
                  </a:schemeClr>
                </a:solidFill>
              </a:rPr>
              <a:t> hat es eine riesige Auswahl: </a:t>
            </a:r>
            <a:br>
              <a:rPr lang="de-CH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2200" dirty="0">
                <a:solidFill>
                  <a:schemeClr val="accent1">
                    <a:lumMod val="75000"/>
                  </a:schemeClr>
                </a:solidFill>
              </a:rPr>
              <a:t>39 verschiedene Sorten werden angeboten.</a:t>
            </a:r>
          </a:p>
          <a:p>
            <a:endParaRPr lang="de-CH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CH" sz="2200" dirty="0">
                <a:solidFill>
                  <a:schemeClr val="accent1">
                    <a:lumMod val="75000"/>
                  </a:schemeClr>
                </a:solidFill>
              </a:rPr>
              <a:t>Ayla wählt 5 Kugeln aus, wobei sie von 2 Sorten je </a:t>
            </a:r>
            <a:br>
              <a:rPr lang="de-CH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2200" dirty="0">
                <a:solidFill>
                  <a:schemeClr val="accent1">
                    <a:lumMod val="75000"/>
                  </a:schemeClr>
                </a:solidFill>
              </a:rPr>
              <a:t>2 Kugeln nehmen möchte.</a:t>
            </a:r>
          </a:p>
          <a:p>
            <a:endParaRPr lang="de-CH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CH" sz="2200" dirty="0">
                <a:solidFill>
                  <a:schemeClr val="accent1">
                    <a:lumMod val="75000"/>
                  </a:schemeClr>
                </a:solidFill>
              </a:rPr>
              <a:t>Wie viele Auswahlmöglichkeiten hat Ayla?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6631154-2EB3-696B-D76B-D8D9CB15A946}"/>
              </a:ext>
            </a:extLst>
          </p:cNvPr>
          <p:cNvSpPr txBox="1"/>
          <p:nvPr/>
        </p:nvSpPr>
        <p:spPr>
          <a:xfrm>
            <a:off x="5697430" y="3429000"/>
            <a:ext cx="101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accent6">
                    <a:lumMod val="75000"/>
                  </a:schemeClr>
                </a:solidFill>
              </a:rPr>
              <a:t>Idee 1a: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113F0A6B-3E99-6A06-772F-4CF8FF63D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932304"/>
              </p:ext>
            </p:extLst>
          </p:nvPr>
        </p:nvGraphicFramePr>
        <p:xfrm>
          <a:off x="6868305" y="3252013"/>
          <a:ext cx="1152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736600" progId="Equation.DSMT4">
                  <p:embed/>
                </p:oleObj>
              </mc:Choice>
              <mc:Fallback>
                <p:oleObj name="Equation" r:id="rId2" imgW="1155700" imgH="73660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DDEEC33-DF7B-D124-A225-C2E37360CC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8305" y="3252013"/>
                        <a:ext cx="11525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01F10BD9-6BEE-ECE7-BC9F-7E36F1B34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48029"/>
              </p:ext>
            </p:extLst>
          </p:nvPr>
        </p:nvGraphicFramePr>
        <p:xfrm>
          <a:off x="10108957" y="3271058"/>
          <a:ext cx="1152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736600" progId="Equation.DSMT4">
                  <p:embed/>
                </p:oleObj>
              </mc:Choice>
              <mc:Fallback>
                <p:oleObj name="Equation" r:id="rId4" imgW="1155700" imgH="73660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D73B0A84-91EB-258A-3435-B24A892FE4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8957" y="3271058"/>
                        <a:ext cx="11525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F98ADC03-2AA4-B3C1-9B5D-11AA09F47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606314"/>
              </p:ext>
            </p:extLst>
          </p:nvPr>
        </p:nvGraphicFramePr>
        <p:xfrm>
          <a:off x="6958432" y="4662512"/>
          <a:ext cx="10287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700" imgH="736600" progId="Equation.DSMT4">
                  <p:embed/>
                </p:oleObj>
              </mc:Choice>
              <mc:Fallback>
                <p:oleObj name="Equation" r:id="rId6" imgW="1028700" imgH="736600" progId="Equation.DSMT4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324FFE14-F3D4-C3FA-688C-073DC319F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432" y="4662512"/>
                        <a:ext cx="10287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F6182E5C-6561-2FDB-9191-9EF1DFF54A2B}"/>
              </a:ext>
            </a:extLst>
          </p:cNvPr>
          <p:cNvSpPr txBox="1"/>
          <p:nvPr/>
        </p:nvSpPr>
        <p:spPr>
          <a:xfrm>
            <a:off x="8928961" y="3429000"/>
            <a:ext cx="1041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accent6">
                    <a:lumMod val="75000"/>
                  </a:schemeClr>
                </a:solidFill>
              </a:rPr>
              <a:t>Idee 1b:         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609018-C106-3C55-1BAF-26176F0FD2F4}"/>
              </a:ext>
            </a:extLst>
          </p:cNvPr>
          <p:cNvSpPr txBox="1"/>
          <p:nvPr/>
        </p:nvSpPr>
        <p:spPr>
          <a:xfrm>
            <a:off x="5761159" y="4799376"/>
            <a:ext cx="105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rgbClr val="DD239F"/>
                </a:solidFill>
              </a:rPr>
              <a:t>Idee 2:     </a:t>
            </a:r>
          </a:p>
        </p:txBody>
      </p:sp>
      <p:pic>
        <p:nvPicPr>
          <p:cNvPr id="6148" name="Picture 4" descr="Gelatiwagen Carrettino | fun promotion factory - die Spassfabrik">
            <a:extLst>
              <a:ext uri="{FF2B5EF4-FFF2-40B4-BE49-F238E27FC236}">
                <a16:creationId xmlns:a16="http://schemas.microsoft.com/office/drawing/2014/main" id="{48A60590-3C10-61A2-059B-10D7FB1C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5" y="973078"/>
            <a:ext cx="4273416" cy="46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lace | Migusto">
            <a:extLst>
              <a:ext uri="{FF2B5EF4-FFF2-40B4-BE49-F238E27FC236}">
                <a16:creationId xmlns:a16="http://schemas.microsoft.com/office/drawing/2014/main" id="{8FC5D53E-871D-CD5C-40E2-63793CB58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1" t="26524" r="37356" b="25490"/>
          <a:stretch/>
        </p:blipFill>
        <p:spPr bwMode="auto">
          <a:xfrm rot="21303142">
            <a:off x="593035" y="4606501"/>
            <a:ext cx="656760" cy="135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iszapfen-Symbol Im Cartoon-Stil, Die Isoliert Auf Weißem Hintergrund.  Wetter Stock-Clipart | Lizenzfreie | FreeImages">
            <a:extLst>
              <a:ext uri="{FF2B5EF4-FFF2-40B4-BE49-F238E27FC236}">
                <a16:creationId xmlns:a16="http://schemas.microsoft.com/office/drawing/2014/main" id="{ED192C40-A9BB-071F-54DA-CD0E66D92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9" t="7546"/>
          <a:stretch/>
        </p:blipFill>
        <p:spPr bwMode="auto">
          <a:xfrm flipH="1">
            <a:off x="6912602" y="313766"/>
            <a:ext cx="784005" cy="120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D6DE-CBB7-96E0-8EFD-DB4641093B1D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2933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i="1" dirty="0">
                <a:solidFill>
                  <a:schemeClr val="bg1"/>
                </a:solidFill>
              </a:rPr>
              <a:t>«Sessellift»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D6DFFD3-76C3-2E0A-4E7D-BC1EEDD54FA4}"/>
              </a:ext>
            </a:extLst>
          </p:cNvPr>
          <p:cNvSpPr txBox="1"/>
          <p:nvPr/>
        </p:nvSpPr>
        <p:spPr>
          <a:xfrm>
            <a:off x="308391" y="549047"/>
            <a:ext cx="11358663" cy="4101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de-CH" sz="2400" dirty="0">
                <a:solidFill>
                  <a:srgbClr val="4E8DB6"/>
                </a:solidFill>
                <a:effectLst/>
              </a:rPr>
              <a:t>Vier Freunde gehen Skifahren und warten an einem </a:t>
            </a:r>
            <a:br>
              <a:rPr lang="de-CH" sz="2400" dirty="0">
                <a:solidFill>
                  <a:srgbClr val="4E8DB6"/>
                </a:solidFill>
                <a:effectLst/>
              </a:rPr>
            </a:br>
            <a:r>
              <a:rPr lang="de-CH" sz="2400" dirty="0">
                <a:solidFill>
                  <a:srgbClr val="4E8DB6"/>
                </a:solidFill>
                <a:effectLst/>
              </a:rPr>
              <a:t>Sessellift</a:t>
            </a:r>
            <a:r>
              <a:rPr lang="de-CH" sz="2400" dirty="0">
                <a:solidFill>
                  <a:srgbClr val="4E8DB6"/>
                </a:solidFill>
              </a:rPr>
              <a:t> </a:t>
            </a:r>
            <a:r>
              <a:rPr lang="de-CH" sz="2400" dirty="0">
                <a:solidFill>
                  <a:srgbClr val="4E8DB6"/>
                </a:solidFill>
                <a:effectLst/>
              </a:rPr>
              <a:t>mit jeweils 4er-Sesseln.</a:t>
            </a:r>
          </a:p>
          <a:p>
            <a:pPr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de-CH" sz="2200" dirty="0">
                <a:solidFill>
                  <a:srgbClr val="4E8DB6"/>
                </a:solidFill>
                <a:effectLst/>
              </a:rPr>
              <a:t> 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  <a:tabLst>
                <a:tab pos="685800" algn="l"/>
              </a:tabLst>
            </a:pPr>
            <a:r>
              <a:rPr lang="de-CH" sz="2200" dirty="0">
                <a:solidFill>
                  <a:srgbClr val="4E8DB6"/>
                </a:solidFill>
                <a:effectLst/>
              </a:rPr>
              <a:t>Ein leerer 4er-Sessel kommt. Auf wie viele verschiedene Arten </a:t>
            </a:r>
            <a:br>
              <a:rPr lang="de-CH" sz="2200" dirty="0">
                <a:solidFill>
                  <a:srgbClr val="4E8DB6"/>
                </a:solidFill>
              </a:rPr>
            </a:br>
            <a:r>
              <a:rPr lang="de-CH" sz="2200" dirty="0">
                <a:solidFill>
                  <a:srgbClr val="4E8DB6"/>
                </a:solidFill>
                <a:effectLst/>
              </a:rPr>
              <a:t>können die 4 Freunde darauf Platz nehmen?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  <a:tabLst>
                <a:tab pos="685800" algn="l"/>
              </a:tabLst>
            </a:pPr>
            <a:endParaRPr lang="de-CH" sz="2400" i="1" dirty="0">
              <a:solidFill>
                <a:srgbClr val="4E8DB6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  <a:tabLst>
                <a:tab pos="685800" algn="l"/>
              </a:tabLst>
            </a:pPr>
            <a:endParaRPr lang="de-CH" sz="2400" i="1" dirty="0">
              <a:solidFill>
                <a:srgbClr val="4E8DB6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LcParenR"/>
              <a:tabLst>
                <a:tab pos="685800" algn="l"/>
              </a:tabLst>
            </a:pPr>
            <a:r>
              <a:rPr lang="de-CH" sz="2200" dirty="0">
                <a:solidFill>
                  <a:srgbClr val="4E8DB6"/>
                </a:solidFill>
                <a:effectLst/>
              </a:rPr>
              <a:t>Ein leerer 4er-Sessel kommt und beim soeben angekommenen Sessel sitzen erst 2 Leute. </a:t>
            </a:r>
            <a:br>
              <a:rPr lang="de-CH" sz="2200" dirty="0">
                <a:solidFill>
                  <a:srgbClr val="4E8DB6"/>
                </a:solidFill>
                <a:effectLst/>
              </a:rPr>
            </a:br>
            <a:r>
              <a:rPr lang="de-CH" sz="2200" dirty="0">
                <a:solidFill>
                  <a:srgbClr val="4E8DB6"/>
                </a:solidFill>
                <a:effectLst/>
              </a:rPr>
              <a:t>Wie viele Möglichkeiten haben die 4 Freunde, sich hinzusetzen?</a:t>
            </a:r>
          </a:p>
        </p:txBody>
      </p:sp>
      <p:pic>
        <p:nvPicPr>
          <p:cNvPr id="6" name="Picture 10" descr="Illustration Einer Familie Die Das Skigebiet Besucht Stock Vektor Art und  mehr Bilder von Wintersport - iStock">
            <a:extLst>
              <a:ext uri="{FF2B5EF4-FFF2-40B4-BE49-F238E27FC236}">
                <a16:creationId xmlns:a16="http://schemas.microsoft.com/office/drawing/2014/main" id="{8201B084-5E4D-0D9C-B049-D8E961F54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57" y="418615"/>
            <a:ext cx="3602235" cy="273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ACE9E27-A457-1B93-6B24-06D7ECE537F8}"/>
              </a:ext>
            </a:extLst>
          </p:cNvPr>
          <p:cNvSpPr txBox="1"/>
          <p:nvPr/>
        </p:nvSpPr>
        <p:spPr>
          <a:xfrm>
            <a:off x="812695" y="2497241"/>
            <a:ext cx="2121046" cy="449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de-CH" sz="2400" dirty="0">
                <a:solidFill>
                  <a:schemeClr val="accent2">
                    <a:lumMod val="75000"/>
                  </a:schemeClr>
                </a:solidFill>
              </a:rPr>
              <a:t>Lösung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 4!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85102FA-E15A-8672-EA9D-4E3C2E87B0A7}"/>
              </a:ext>
            </a:extLst>
          </p:cNvPr>
          <p:cNvSpPr txBox="1"/>
          <p:nvPr/>
        </p:nvSpPr>
        <p:spPr>
          <a:xfrm>
            <a:off x="611560" y="4377466"/>
            <a:ext cx="2121046" cy="449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de-CH" sz="24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ösungsidee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 1:</a:t>
            </a:r>
          </a:p>
        </p:txBody>
      </p:sp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BCB6415A-0A39-753B-C02F-7373FCEAC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228602"/>
              </p:ext>
            </p:extLst>
          </p:nvPr>
        </p:nvGraphicFramePr>
        <p:xfrm>
          <a:off x="2723267" y="4467438"/>
          <a:ext cx="26670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7000" imgH="241300" progId="Equation.DSMT4">
                  <p:embed/>
                </p:oleObj>
              </mc:Choice>
              <mc:Fallback>
                <p:oleObj name="Equation" r:id="rId4" imgW="2667000" imgH="241300" progId="Equation.DSMT4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4E946FBE-0D46-4B0F-F08A-CE47E6474B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267" y="4467438"/>
                        <a:ext cx="26670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75E10C09-364A-C742-74CB-60536807AF9B}"/>
              </a:ext>
            </a:extLst>
          </p:cNvPr>
          <p:cNvSpPr txBox="1"/>
          <p:nvPr/>
        </p:nvSpPr>
        <p:spPr>
          <a:xfrm>
            <a:off x="602596" y="5273121"/>
            <a:ext cx="2121046" cy="449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de-CH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Lösungsidee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 2:</a:t>
            </a:r>
          </a:p>
        </p:txBody>
      </p:sp>
      <p:graphicFrame>
        <p:nvGraphicFramePr>
          <p:cNvPr id="18" name="Objekt 17">
            <a:extLst>
              <a:ext uri="{FF2B5EF4-FFF2-40B4-BE49-F238E27FC236}">
                <a16:creationId xmlns:a16="http://schemas.microsoft.com/office/drawing/2014/main" id="{91AD1462-F3BE-7742-86D2-385F0CE47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6063"/>
              </p:ext>
            </p:extLst>
          </p:nvPr>
        </p:nvGraphicFramePr>
        <p:xfrm>
          <a:off x="6483927" y="4263431"/>
          <a:ext cx="4381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81500" imgH="736600" progId="Equation.DSMT4">
                  <p:embed/>
                </p:oleObj>
              </mc:Choice>
              <mc:Fallback>
                <p:oleObj name="Equation" r:id="rId6" imgW="4381500" imgH="736600" progId="Equation.DSMT4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AD5DEA7-E7A3-9802-24F4-ED856D3143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927" y="4263431"/>
                        <a:ext cx="43815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F9F14218-FDF7-49A9-A375-5014F439CB46}"/>
              </a:ext>
            </a:extLst>
          </p:cNvPr>
          <p:cNvSpPr txBox="1"/>
          <p:nvPr/>
        </p:nvSpPr>
        <p:spPr>
          <a:xfrm>
            <a:off x="5658689" y="4392950"/>
            <a:ext cx="810568" cy="449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de-CH" sz="24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de-CH" sz="2400" dirty="0">
                <a:solidFill>
                  <a:schemeClr val="accent2">
                    <a:lumMod val="75000"/>
                  </a:schemeClr>
                </a:solidFill>
                <a:effectLst/>
              </a:rPr>
              <a:t>zw.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545ACED4-B9E7-6DA0-0EC4-7BC4AD6D5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40427"/>
              </p:ext>
            </p:extLst>
          </p:nvPr>
        </p:nvGraphicFramePr>
        <p:xfrm>
          <a:off x="2772539" y="5190005"/>
          <a:ext cx="1381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300" imgH="609600" progId="Equation.DSMT4">
                  <p:embed/>
                </p:oleObj>
              </mc:Choice>
              <mc:Fallback>
                <p:oleObj name="Equation" r:id="rId8" imgW="1384300" imgH="60960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784E06BF-CE4B-C139-673D-937B26325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539" y="5190005"/>
                        <a:ext cx="13811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6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Breitbild</PresentationFormat>
  <Paragraphs>100</Paragraphs>
  <Slides>36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5" baseType="lpstr">
      <vt:lpstr>Arial</vt:lpstr>
      <vt:lpstr>Brush Script MT</vt:lpstr>
      <vt:lpstr>Calibri</vt:lpstr>
      <vt:lpstr>Calibri Light</vt:lpstr>
      <vt:lpstr>Cambria Math</vt:lpstr>
      <vt:lpstr>Verdana</vt:lpstr>
      <vt:lpstr>Wingdings 2</vt:lpstr>
      <vt:lpstr>Office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KSMUS;Bachmann Thomas (Lehrperson)</dc:creator>
  <cp:lastModifiedBy>KSMUS; Bachmann Thomas (Lehrperson)</cp:lastModifiedBy>
  <cp:revision>66</cp:revision>
  <dcterms:created xsi:type="dcterms:W3CDTF">2023-08-29T12:18:42Z</dcterms:created>
  <dcterms:modified xsi:type="dcterms:W3CDTF">2023-09-14T11:19:57Z</dcterms:modified>
</cp:coreProperties>
</file>