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300" r:id="rId7"/>
    <p:sldId id="312" r:id="rId8"/>
    <p:sldId id="313" r:id="rId9"/>
    <p:sldId id="311" r:id="rId10"/>
    <p:sldId id="301" r:id="rId11"/>
    <p:sldId id="302" r:id="rId12"/>
    <p:sldId id="262" r:id="rId13"/>
    <p:sldId id="291" r:id="rId14"/>
    <p:sldId id="268" r:id="rId15"/>
    <p:sldId id="276" r:id="rId16"/>
    <p:sldId id="274" r:id="rId17"/>
    <p:sldId id="292" r:id="rId18"/>
    <p:sldId id="293" r:id="rId19"/>
    <p:sldId id="294" r:id="rId20"/>
    <p:sldId id="296" r:id="rId21"/>
    <p:sldId id="295" r:id="rId22"/>
    <p:sldId id="269" r:id="rId23"/>
    <p:sldId id="307" r:id="rId24"/>
    <p:sldId id="304" r:id="rId25"/>
    <p:sldId id="305" r:id="rId26"/>
    <p:sldId id="306" r:id="rId27"/>
    <p:sldId id="303" r:id="rId28"/>
    <p:sldId id="297" r:id="rId29"/>
    <p:sldId id="308" r:id="rId30"/>
    <p:sldId id="298" r:id="rId31"/>
    <p:sldId id="299" r:id="rId32"/>
    <p:sldId id="277" r:id="rId33"/>
    <p:sldId id="282" r:id="rId34"/>
    <p:sldId id="309" r:id="rId35"/>
    <p:sldId id="288" r:id="rId36"/>
    <p:sldId id="310" r:id="rId37"/>
    <p:sldId id="289" r:id="rId38"/>
    <p:sldId id="280" r:id="rId39"/>
    <p:sldId id="266" r:id="rId40"/>
    <p:sldId id="317" r:id="rId41"/>
    <p:sldId id="315" r:id="rId42"/>
    <p:sldId id="316" r:id="rId43"/>
    <p:sldId id="314" r:id="rId44"/>
    <p:sldId id="318" r:id="rId45"/>
    <p:sldId id="267" r:id="rId46"/>
    <p:sldId id="286" r:id="rId47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F962-11B9-4069-939B-ABC3E2F00004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A0A96-9EF8-440B-A0C6-C80A5FD37CB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88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0A96-9EF8-440B-A0C6-C80A5FD37CBE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0A96-9EF8-440B-A0C6-C80A5FD37CBE}" type="slidenum">
              <a:rPr lang="de-CH" smtClean="0"/>
              <a:pPr/>
              <a:t>45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BB4E-F0C6-4F11-A05B-EF66DB627C0D}" type="datetimeFigureOut">
              <a:rPr lang="de-DE" smtClean="0"/>
              <a:pPr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3059-47F2-4641-B262-F69A6AE65B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c-lehrgang.de/geschichte-der-cnc-technik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0000" y="432000"/>
            <a:ext cx="777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+mj-lt"/>
              </a:rPr>
              <a:t>PERSPEKTIVE IM UNTERRICHT –		       </a:t>
            </a:r>
            <a:r>
              <a:rPr lang="de-CH" sz="2400" i="1" dirty="0" smtClean="0">
                <a:latin typeface="+mj-lt"/>
              </a:rPr>
              <a:t>TMU 2012 </a:t>
            </a:r>
            <a:endParaRPr lang="de-CH" sz="2400" i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0000" y="1512000"/>
            <a:ext cx="5929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Geschichte</a:t>
            </a:r>
          </a:p>
          <a:p>
            <a:endParaRPr lang="de-CH" sz="2400" dirty="0" smtClean="0"/>
          </a:p>
          <a:p>
            <a:r>
              <a:rPr lang="de-CH" sz="2400" dirty="0" smtClean="0"/>
              <a:t>Rapid </a:t>
            </a:r>
            <a:r>
              <a:rPr lang="de-CH" sz="2400" dirty="0" err="1" smtClean="0"/>
              <a:t>Prototyping</a:t>
            </a:r>
            <a:r>
              <a:rPr lang="de-CH" sz="2400" dirty="0" smtClean="0"/>
              <a:t>: Demonstration (</a:t>
            </a:r>
            <a:r>
              <a:rPr lang="de-CH" sz="2400" dirty="0" err="1" smtClean="0"/>
              <a:t>Zi</a:t>
            </a:r>
            <a:r>
              <a:rPr lang="de-CH" sz="2400" dirty="0" smtClean="0"/>
              <a:t> 419)</a:t>
            </a:r>
          </a:p>
          <a:p>
            <a:endParaRPr lang="de-CH" sz="2400" dirty="0" smtClean="0"/>
          </a:p>
          <a:p>
            <a:r>
              <a:rPr lang="de-CH" sz="2400" dirty="0" smtClean="0"/>
              <a:t>Modellierung</a:t>
            </a:r>
          </a:p>
          <a:p>
            <a:r>
              <a:rPr lang="de-CH" sz="2400" dirty="0" smtClean="0"/>
              <a:t>Bilderzeugung</a:t>
            </a:r>
          </a:p>
          <a:p>
            <a:r>
              <a:rPr lang="de-CH" sz="2400" dirty="0" smtClean="0"/>
              <a:t>Animation</a:t>
            </a:r>
          </a:p>
          <a:p>
            <a:r>
              <a:rPr lang="de-CH" sz="2400" dirty="0" smtClean="0"/>
              <a:t>Virtuelle Realität</a:t>
            </a:r>
          </a:p>
          <a:p>
            <a:r>
              <a:rPr lang="de-CH" sz="2400" dirty="0" smtClean="0"/>
              <a:t>CAD/CAM</a:t>
            </a:r>
          </a:p>
          <a:p>
            <a:endParaRPr lang="de-CH" sz="2400" dirty="0" smtClean="0"/>
          </a:p>
          <a:p>
            <a:r>
              <a:rPr lang="de-CH" sz="2400" dirty="0" smtClean="0"/>
              <a:t>Rapid </a:t>
            </a:r>
            <a:r>
              <a:rPr lang="de-CH" sz="2400" dirty="0" err="1" smtClean="0"/>
              <a:t>Prototyping</a:t>
            </a:r>
            <a:r>
              <a:rPr lang="de-CH" sz="2400" dirty="0" smtClean="0"/>
              <a:t>: Das (fast) fertige Produkt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0000" y="86400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+mj-lt"/>
              </a:rPr>
              <a:t>CAD/CAM UND COMPUTERGRAFIK	       </a:t>
            </a:r>
            <a:r>
              <a:rPr lang="de-CH" sz="2400" i="1" dirty="0" smtClean="0">
                <a:latin typeface="+mj-lt"/>
              </a:rPr>
              <a:t>Marco Bettinaglio</a:t>
            </a:r>
            <a:endParaRPr lang="de-CH" sz="2400" i="1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0000" y="1512000"/>
            <a:ext cx="9286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05‘</a:t>
            </a:r>
          </a:p>
          <a:p>
            <a:endParaRPr lang="de-CH" sz="2400" dirty="0"/>
          </a:p>
          <a:p>
            <a:r>
              <a:rPr lang="de-CH" sz="2400" dirty="0" smtClean="0"/>
              <a:t>15‘</a:t>
            </a:r>
          </a:p>
          <a:p>
            <a:endParaRPr lang="de-CH" sz="2400" dirty="0"/>
          </a:p>
          <a:p>
            <a:r>
              <a:rPr lang="de-CH" sz="2400" dirty="0" smtClean="0"/>
              <a:t>20‘</a:t>
            </a:r>
          </a:p>
          <a:p>
            <a:endParaRPr lang="de-CH" sz="2400" dirty="0"/>
          </a:p>
          <a:p>
            <a:endParaRPr lang="de-CH" sz="2400" dirty="0" smtClean="0"/>
          </a:p>
          <a:p>
            <a:endParaRPr lang="de-CH" sz="2400" dirty="0"/>
          </a:p>
          <a:p>
            <a:endParaRPr lang="de-CH" sz="2400" dirty="0" smtClean="0"/>
          </a:p>
          <a:p>
            <a:endParaRPr lang="de-CH" sz="2400" dirty="0"/>
          </a:p>
          <a:p>
            <a:r>
              <a:rPr lang="de-CH" sz="2400" dirty="0" smtClean="0"/>
              <a:t>05‘</a:t>
            </a:r>
          </a:p>
          <a:p>
            <a:endParaRPr lang="de-CH" sz="2400" dirty="0"/>
          </a:p>
          <a:p>
            <a:r>
              <a:rPr lang="de-CH" sz="2400" b="1" dirty="0" smtClean="0">
                <a:solidFill>
                  <a:srgbClr val="FF0000"/>
                </a:solidFill>
              </a:rPr>
              <a:t>45‘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… IM MITTELSCHULUNTERRICHT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35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0000" y="1620000"/>
            <a:ext cx="70954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CH" sz="2400" dirty="0" smtClean="0"/>
              <a:t>CAD/CAM und die Mathematik dahinter sind ein spannendes und reichhaltiges Feld für Projektunterricht  und </a:t>
            </a:r>
            <a:r>
              <a:rPr lang="de-CH" sz="2400" dirty="0" err="1" smtClean="0"/>
              <a:t>Maturarbeiten</a:t>
            </a:r>
            <a:r>
              <a:rPr lang="de-CH" sz="2400" dirty="0" smtClean="0"/>
              <a:t> für alle SchülerInnen-Typen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smtClean="0"/>
              <a:t>Anwendung von CAD (Anna </a:t>
            </a:r>
            <a:r>
              <a:rPr lang="de-CH" sz="2400" dirty="0" err="1" smtClean="0"/>
              <a:t>Batsilas</a:t>
            </a:r>
            <a:r>
              <a:rPr lang="de-CH" sz="2400" dirty="0" smtClean="0"/>
              <a:t>)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smtClean="0"/>
              <a:t>Eigenbau eines 3D-Druckers (Eric </a:t>
            </a:r>
            <a:r>
              <a:rPr lang="de-CH" sz="2400" dirty="0" err="1" smtClean="0"/>
              <a:t>Guggi</a:t>
            </a:r>
            <a:r>
              <a:rPr lang="de-CH" sz="2400" dirty="0" smtClean="0"/>
              <a:t>)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smtClean="0"/>
              <a:t>Bilderzeugung (z. B. mit homogenen Koordinaten)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err="1" smtClean="0"/>
              <a:t>Raytracing</a:t>
            </a:r>
            <a:r>
              <a:rPr lang="de-CH" sz="2400" dirty="0" smtClean="0"/>
              <a:t>, Rendering  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smtClean="0"/>
              <a:t>Modellierung mit parametrisierten Kurven / Flächen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smtClean="0"/>
              <a:t>Fraktale Modellierung</a:t>
            </a:r>
          </a:p>
          <a:p>
            <a:pPr marL="358775" indent="-358775">
              <a:buFont typeface="Wingdings"/>
              <a:buChar char="Ä"/>
            </a:pPr>
            <a:r>
              <a:rPr lang="de-CH" sz="2400" dirty="0" smtClean="0"/>
              <a:t> …</a:t>
            </a:r>
          </a:p>
          <a:p>
            <a:endParaRPr lang="de-CH" sz="2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RAPID PROTOTYPING ET AL …</a:t>
            </a:r>
            <a:endParaRPr lang="de-CH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… IM NORMALUNTERRICHT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34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0000" y="1620000"/>
            <a:ext cx="6881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Das Wissen um die Mathematik hinter der Computergrafik ist bildungsrelevant.</a:t>
            </a:r>
          </a:p>
          <a:p>
            <a:endParaRPr lang="de-CH" sz="2400" dirty="0" smtClean="0"/>
          </a:p>
          <a:p>
            <a:r>
              <a:rPr lang="de-CH" sz="2400" dirty="0" smtClean="0"/>
              <a:t>Es gibt im Mittelschulunterricht auf jeder Wissens-Stufe und auf unterschiedlichen technischen Levels Möglichkeiten diese Mathematik kennen zu lernen und damit Computergrafik verstehen zu können.</a:t>
            </a:r>
          </a:p>
          <a:p>
            <a:endParaRPr lang="de-CH" sz="2400" dirty="0" smtClean="0"/>
          </a:p>
          <a:p>
            <a:r>
              <a:rPr lang="de-CH" sz="2400" dirty="0" smtClean="0"/>
              <a:t>Zum Beispiel 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RAPID PROTOTYPING ET AL ...</a:t>
            </a:r>
            <a:endParaRPr lang="de-CH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KONSTRUKTIVE 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33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pic>
        <p:nvPicPr>
          <p:cNvPr id="18433" name="Picture 1" descr="E:\ars perspectiva\2010 12 Vortrag ETH\Kapitel 1-2 Bildmaterial\1-36 Mod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51076"/>
            <a:ext cx="4327525" cy="320675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 (PERSPEKTIVE)</a:t>
            </a:r>
          </a:p>
        </p:txBody>
      </p:sp>
      <p:sp>
        <p:nvSpPr>
          <p:cNvPr id="8" name="Rechteck 7"/>
          <p:cNvSpPr/>
          <p:nvPr/>
        </p:nvSpPr>
        <p:spPr>
          <a:xfrm>
            <a:off x="1620000" y="1620000"/>
            <a:ext cx="330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Prinzip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ettinaglio\Desktop\2012 09 12 Vortrag TMU\Perspektive verstehen\21 A4-Kar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996" y="1714488"/>
            <a:ext cx="3332988" cy="4714908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32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7" name="Rechteck 6"/>
          <p:cNvSpPr/>
          <p:nvPr/>
        </p:nvSpPr>
        <p:spPr>
          <a:xfrm>
            <a:off x="1620000" y="1620000"/>
            <a:ext cx="3309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Modellierung von einfachen Objekten wie Würfel und Quader durch einen (kotierten) Grundriss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KONSTRUKTIVE 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ars perspectiva\2010 12 Vortrag ETH\Kapitel 1-2 Bildmaterial\1-37 Mod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4327525" cy="320675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20000" y="1620000"/>
            <a:ext cx="63095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Konstruktion von Bildern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Konstruktion im Raum mit Hilfe der ebenen Geometrie durchführen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31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KONSTRUKTIVE 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20000" y="1620000"/>
            <a:ext cx="592935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Herstellung eines Daumenkinos (Grundprinzip des Films): 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Jede Schülerin, jeder Schüler konstruiert zwei bis drei zentralperspektivische Bilder eines einfachen Gegenstandes mit einheitlichem kotierten Grundriss, aber (leicht) unterschiedlicher Lage des betrachtenden Auges.</a:t>
            </a:r>
            <a:endParaRPr lang="de-CH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30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KONSTRUKTIVE 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(Idee)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71472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29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ÄHNLICHKEITSGEOMETRIE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PRINZIP DER DIGITALISIERUNG </a:t>
            </a:r>
          </a:p>
        </p:txBody>
      </p:sp>
      <p:pic>
        <p:nvPicPr>
          <p:cNvPr id="15361" name="Picture 1" descr="E:\ars perspectiva\2010 12 Vortrag ETH\Kapitel 4 Digitalisierung\4-01 Fo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28000"/>
            <a:ext cx="54006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ars perspectiva\2010 12 Vortrag ETH\Kapitel 4 Digitalisierung\4-02 Pl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8598" y="1"/>
            <a:ext cx="4985402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20000" y="162000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Grundriss</a:t>
            </a:r>
          </a:p>
          <a:p>
            <a:r>
              <a:rPr lang="de-CH" sz="2400" dirty="0" smtClean="0"/>
              <a:t>Aufriss (Höhen)</a:t>
            </a:r>
            <a:endParaRPr lang="de-CH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1472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28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ÄHNLICHKEITSGEOMETRIE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ars perspectiva\2010 12 Vortrag ETH\Kapitel 4 Digitalisierung\4-03 Mod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3243262" cy="2224088"/>
          </a:xfrm>
          <a:prstGeom prst="rect">
            <a:avLst/>
          </a:prstGeom>
          <a:noFill/>
        </p:spPr>
      </p:pic>
      <p:pic>
        <p:nvPicPr>
          <p:cNvPr id="11" name="Picture 2" descr="E:\ars perspectiva\2010 12 Vortrag ETH\Kapitel 4 Digitalisierung\4-04 Mode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541713" cy="382746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20000" y="1620000"/>
            <a:ext cx="59293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Koordinatensystem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Kantenmodell mit </a:t>
            </a:r>
          </a:p>
          <a:p>
            <a:r>
              <a:rPr lang="de-CH" sz="2400" dirty="0" smtClean="0"/>
              <a:t>Ecken- und Kanten-</a:t>
            </a:r>
          </a:p>
          <a:p>
            <a:r>
              <a:rPr lang="de-CH" sz="2400" dirty="0" smtClean="0"/>
              <a:t>Verzeichnis</a:t>
            </a:r>
            <a:endParaRPr lang="de-CH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1472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27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ÄHNLICHKEITSGEOMETRIE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20000" y="1620000"/>
            <a:ext cx="59293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Berechnung von</a:t>
            </a:r>
          </a:p>
          <a:p>
            <a:r>
              <a:rPr lang="de-CH" sz="2400" dirty="0" smtClean="0"/>
              <a:t>Bildkoordinaten</a:t>
            </a:r>
          </a:p>
          <a:p>
            <a:r>
              <a:rPr lang="de-CH" sz="2400" dirty="0" smtClean="0"/>
              <a:t>via Ähnlichkeit</a:t>
            </a:r>
          </a:p>
          <a:p>
            <a:pPr>
              <a:spcBef>
                <a:spcPts val="1200"/>
              </a:spcBef>
            </a:pPr>
            <a:r>
              <a:rPr lang="de-CH" sz="2400" dirty="0" smtClean="0">
                <a:sym typeface="Wingdings"/>
              </a:rPr>
              <a:t></a:t>
            </a:r>
            <a:r>
              <a:rPr lang="de-CH" sz="2400" dirty="0" smtClean="0"/>
              <a:t> Formeln </a:t>
            </a:r>
            <a:endParaRPr lang="de-CH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1472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26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ÄHNLICHKEITSGEOMETRIE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pic>
        <p:nvPicPr>
          <p:cNvPr id="49155" name="Picture 3" descr="E:\ars perspectiva\2010 12 Vortrag ETH\Kapitel 4 Digitalisierung\4-05 Mod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243263" cy="2395537"/>
          </a:xfrm>
          <a:prstGeom prst="rect">
            <a:avLst/>
          </a:prstGeom>
          <a:noFill/>
        </p:spPr>
      </p:pic>
      <p:pic>
        <p:nvPicPr>
          <p:cNvPr id="49156" name="Picture 4" descr="E:\ars perspectiva\2010 12 Vortrag ETH\Kapitel 4 Digitalisierung\4-05 Form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929198"/>
            <a:ext cx="3390919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40000" y="43200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+mj-lt"/>
              </a:rPr>
              <a:t>GESCHICHTE</a:t>
            </a:r>
            <a:endParaRPr lang="de-CH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0000" y="1080000"/>
            <a:ext cx="67866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542088" algn="r"/>
              </a:tabLst>
            </a:pPr>
            <a:r>
              <a:rPr lang="de-CH" sz="2400" dirty="0" smtClean="0"/>
              <a:t>Sehstrahl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Euklid, Ptolemäus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Lichtstrahl 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Alhazem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Perspektive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Brunelleschi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Film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Le Prince 1888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Computer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Zuse 1941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Bildschirm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Whirlwind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MIT 1951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NC-Maschine	</a:t>
            </a:r>
            <a:r>
              <a:rPr lang="de-CH" sz="2400" dirty="0" err="1">
                <a:solidFill>
                  <a:schemeClr val="bg1">
                    <a:lumMod val="50000"/>
                  </a:schemeClr>
                </a:solidFill>
              </a:rPr>
              <a:t>Bendix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 1954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CAD-System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General Motors 1959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Computerspiel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Spacewar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“ MIT 1962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Lösung des Sichtbarkeitsproblems 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Raytracing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1969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Renderverfahren 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Gourand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Phong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Shading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1971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Computerbasierte Kinofilme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Futureworld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“ 1976</a:t>
            </a:r>
            <a:r>
              <a:rPr lang="de-CH" sz="2400" dirty="0" smtClean="0"/>
              <a:t> </a:t>
            </a:r>
          </a:p>
          <a:p>
            <a:pPr>
              <a:tabLst>
                <a:tab pos="6542088" algn="r"/>
              </a:tabLst>
            </a:pPr>
            <a:r>
              <a:rPr lang="de-CH" sz="2400" dirty="0"/>
              <a:t>C</a:t>
            </a:r>
            <a:r>
              <a:rPr lang="de-CH" sz="2400" dirty="0" smtClean="0"/>
              <a:t>omputergenerierte Kinofilme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Toy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Story“ 1995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000" y="1080000"/>
            <a:ext cx="9286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- 300</a:t>
            </a:r>
            <a:endParaRPr lang="de-CH" sz="2400" dirty="0"/>
          </a:p>
          <a:p>
            <a:r>
              <a:rPr lang="de-CH" sz="2400" dirty="0" smtClean="0"/>
              <a:t>1000</a:t>
            </a:r>
          </a:p>
          <a:p>
            <a:r>
              <a:rPr lang="de-CH" sz="2400" dirty="0" smtClean="0"/>
              <a:t>1400</a:t>
            </a:r>
          </a:p>
          <a:p>
            <a:r>
              <a:rPr lang="de-CH" sz="2400" dirty="0" smtClean="0"/>
              <a:t>1900</a:t>
            </a:r>
          </a:p>
          <a:p>
            <a:r>
              <a:rPr lang="de-CH" sz="2400" dirty="0" smtClean="0"/>
              <a:t>1940</a:t>
            </a:r>
            <a:endParaRPr lang="de-CH" sz="2400" dirty="0"/>
          </a:p>
          <a:p>
            <a:r>
              <a:rPr lang="de-CH" sz="2400" dirty="0" smtClean="0"/>
              <a:t>1950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1950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1950</a:t>
            </a:r>
          </a:p>
          <a:p>
            <a:r>
              <a:rPr lang="de-CH" sz="2400" dirty="0" smtClean="0"/>
              <a:t>1960</a:t>
            </a:r>
            <a:endParaRPr lang="de-CH" sz="2400" dirty="0"/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1960</a:t>
            </a:r>
          </a:p>
          <a:p>
            <a:r>
              <a:rPr lang="de-CH" sz="2400" dirty="0" smtClean="0"/>
              <a:t>1970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1970</a:t>
            </a:r>
          </a:p>
          <a:p>
            <a:r>
              <a:rPr lang="de-CH" sz="2400" dirty="0" smtClean="0"/>
              <a:t>1990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20000" y="162000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Berechnen eines</a:t>
            </a:r>
          </a:p>
          <a:p>
            <a:r>
              <a:rPr lang="de-CH" sz="2400" dirty="0" smtClean="0"/>
              <a:t>Perspektivischen</a:t>
            </a:r>
          </a:p>
          <a:p>
            <a:r>
              <a:rPr lang="de-CH" sz="2400" dirty="0" smtClean="0"/>
              <a:t>Bildes</a:t>
            </a:r>
            <a:endParaRPr lang="de-CH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1472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25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ÄHNLICHKEITSGEOMETRIE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pic>
        <p:nvPicPr>
          <p:cNvPr id="50178" name="Picture 2" descr="E:\ars perspectiva\2010 12 Vortrag ETH\Kapitel 4 Digitalisierung\4-06 Zeichnu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47849"/>
            <a:ext cx="3071813" cy="3395663"/>
          </a:xfrm>
          <a:prstGeom prst="rect">
            <a:avLst/>
          </a:prstGeom>
          <a:noFill/>
        </p:spPr>
      </p:pic>
      <p:pic>
        <p:nvPicPr>
          <p:cNvPr id="50181" name="Picture 5" descr="E:\ars perspectiva\2010 12 Vortrag ETH\Kapitel 4 Digitalisierung\4-01 F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071810"/>
            <a:ext cx="2971783" cy="2096497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Bettinaglio\Desktop\2012 09 12 Vortrag TMU\Perspektive verstehen\43F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876550" cy="2224087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20000" y="1620000"/>
            <a:ext cx="42378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Verwendung der hergeleiteten Formeln zur Erzeugung eines zentralperspektivischen Bildes auf einem Computerbildschirm.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Animation z. B. durch sukzessive Veränderung der Position des betrachtenden Auges bzw. der Koordinaten der Ecken des Modells.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1472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24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ÄHNLICHKEITSGEOMETRIE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Literatur: PER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ANIMATION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3368"/>
              </p:ext>
            </p:extLst>
          </p:nvPr>
        </p:nvGraphicFramePr>
        <p:xfrm>
          <a:off x="6643702" y="4286256"/>
          <a:ext cx="2135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Objekt-Manager-Shellobjekt" showAsIcon="1" r:id="rId4" imgW="2150640" imgH="682560" progId="Package">
                  <p:embed/>
                </p:oleObj>
              </mc:Choice>
              <mc:Fallback>
                <p:oleObj name="Objekt-Manager-Shellobjekt" showAsIcon="1" r:id="rId4" imgW="2150640" imgH="68256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4286256"/>
                        <a:ext cx="21351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75830"/>
              </p:ext>
            </p:extLst>
          </p:nvPr>
        </p:nvGraphicFramePr>
        <p:xfrm>
          <a:off x="5786446" y="5429264"/>
          <a:ext cx="1474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Objekt-Manager-Shellobjekt" showAsIcon="1" r:id="rId6" imgW="1481040" imgH="682560" progId="Package">
                  <p:embed/>
                </p:oleObj>
              </mc:Choice>
              <mc:Fallback>
                <p:oleObj name="Objekt-Manager-Shellobjekt" showAsIcon="1" r:id="rId6" imgW="1481040" imgH="682560" progId="Packa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5429264"/>
                        <a:ext cx="14747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23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 (NORMALPROJEKTION)</a:t>
            </a:r>
          </a:p>
        </p:txBody>
      </p:sp>
      <p:sp>
        <p:nvSpPr>
          <p:cNvPr id="10" name="Rechteck 9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Prinzip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  <p:grpSp>
        <p:nvGrpSpPr>
          <p:cNvPr id="74" name="Group 44"/>
          <p:cNvGrpSpPr>
            <a:grpSpLocks/>
          </p:cNvGrpSpPr>
          <p:nvPr/>
        </p:nvGrpSpPr>
        <p:grpSpPr bwMode="auto">
          <a:xfrm>
            <a:off x="1728000" y="2174400"/>
            <a:ext cx="4500563" cy="3136900"/>
            <a:chOff x="2466" y="10043"/>
            <a:chExt cx="7087" cy="4938"/>
          </a:xfrm>
        </p:grpSpPr>
        <p:grpSp>
          <p:nvGrpSpPr>
            <p:cNvPr id="75" name="Group 45"/>
            <p:cNvGrpSpPr>
              <a:grpSpLocks noChangeAspect="1"/>
            </p:cNvGrpSpPr>
            <p:nvPr/>
          </p:nvGrpSpPr>
          <p:grpSpPr bwMode="auto">
            <a:xfrm>
              <a:off x="4427" y="12320"/>
              <a:ext cx="2582" cy="1080"/>
              <a:chOff x="4305" y="10260"/>
              <a:chExt cx="4610" cy="1950"/>
            </a:xfrm>
          </p:grpSpPr>
          <p:cxnSp>
            <p:nvCxnSpPr>
              <p:cNvPr id="108" name="AutoShape 4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135" y="11085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9" name="AutoShape 47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5480" y="10325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0" name="AutoShape 48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960" y="11150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1" name="AutoShape 4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305" y="10325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2" name="AutoShape 50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7740" y="11085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" name="AutoShape 51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7260" y="10260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4" name="AutoShape 52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4305" y="11385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5" name="AutoShape 53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6085" y="11320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6" name="AutoShape 54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480" y="10260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7" name="AutoShape 55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960" y="12145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8" name="AutoShape 5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4305" y="11320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9" name="AutoShape 5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6085" y="10260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76" name="Freeform 58"/>
            <p:cNvSpPr>
              <a:spLocks noChangeAspect="1"/>
            </p:cNvSpPr>
            <p:nvPr/>
          </p:nvSpPr>
          <p:spPr bwMode="auto">
            <a:xfrm>
              <a:off x="4977" y="12341"/>
              <a:ext cx="1397" cy="576"/>
            </a:xfrm>
            <a:custGeom>
              <a:avLst/>
              <a:gdLst/>
              <a:ahLst/>
              <a:cxnLst>
                <a:cxn ang="0">
                  <a:pos x="642" y="1027"/>
                </a:cxn>
                <a:cxn ang="0">
                  <a:pos x="1846" y="956"/>
                </a:cxn>
                <a:cxn ang="0">
                  <a:pos x="2495" y="307"/>
                </a:cxn>
                <a:cxn ang="0">
                  <a:pos x="1882" y="0"/>
                </a:cxn>
                <a:cxn ang="0">
                  <a:pos x="143" y="115"/>
                </a:cxn>
                <a:cxn ang="0">
                  <a:pos x="0" y="243"/>
                </a:cxn>
                <a:cxn ang="0">
                  <a:pos x="642" y="1027"/>
                </a:cxn>
              </a:cxnLst>
              <a:rect l="0" t="0" r="r" b="b"/>
              <a:pathLst>
                <a:path w="2495" h="1027">
                  <a:moveTo>
                    <a:pt x="642" y="1027"/>
                  </a:moveTo>
                  <a:lnTo>
                    <a:pt x="1846" y="956"/>
                  </a:lnTo>
                  <a:lnTo>
                    <a:pt x="2495" y="307"/>
                  </a:lnTo>
                  <a:lnTo>
                    <a:pt x="1882" y="0"/>
                  </a:lnTo>
                  <a:lnTo>
                    <a:pt x="143" y="115"/>
                  </a:lnTo>
                  <a:lnTo>
                    <a:pt x="0" y="243"/>
                  </a:lnTo>
                  <a:lnTo>
                    <a:pt x="642" y="10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7" name="Text Box 59"/>
            <p:cNvSpPr txBox="1">
              <a:spLocks noChangeArrowheads="1"/>
            </p:cNvSpPr>
            <p:nvPr/>
          </p:nvSpPr>
          <p:spPr bwMode="auto">
            <a:xfrm>
              <a:off x="5219" y="12475"/>
              <a:ext cx="431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60"/>
            <p:cNvSpPr txBox="1">
              <a:spLocks noChangeArrowheads="1"/>
            </p:cNvSpPr>
            <p:nvPr/>
          </p:nvSpPr>
          <p:spPr bwMode="auto">
            <a:xfrm>
              <a:off x="5281" y="10447"/>
              <a:ext cx="5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" name="Group 61"/>
            <p:cNvGrpSpPr>
              <a:grpSpLocks/>
            </p:cNvGrpSpPr>
            <p:nvPr/>
          </p:nvGrpSpPr>
          <p:grpSpPr bwMode="auto">
            <a:xfrm>
              <a:off x="2466" y="11442"/>
              <a:ext cx="7087" cy="3539"/>
              <a:chOff x="156" y="12250"/>
              <a:chExt cx="7087" cy="3539"/>
            </a:xfrm>
          </p:grpSpPr>
          <p:sp>
            <p:nvSpPr>
              <p:cNvPr id="106" name="Freeform 62"/>
              <p:cNvSpPr>
                <a:spLocks noChangeAspect="1"/>
              </p:cNvSpPr>
              <p:nvPr/>
            </p:nvSpPr>
            <p:spPr bwMode="auto">
              <a:xfrm>
                <a:off x="156" y="12257"/>
                <a:ext cx="7087" cy="3532"/>
              </a:xfrm>
              <a:custGeom>
                <a:avLst/>
                <a:gdLst/>
                <a:ahLst/>
                <a:cxnLst>
                  <a:cxn ang="0">
                    <a:pos x="1902" y="0"/>
                  </a:cxn>
                  <a:cxn ang="0">
                    <a:pos x="3816" y="943"/>
                  </a:cxn>
                  <a:cxn ang="0">
                    <a:pos x="1910" y="1902"/>
                  </a:cxn>
                  <a:cxn ang="0">
                    <a:pos x="0" y="948"/>
                  </a:cxn>
                  <a:cxn ang="0">
                    <a:pos x="1902" y="0"/>
                  </a:cxn>
                </a:cxnLst>
                <a:rect l="0" t="0" r="r" b="b"/>
                <a:pathLst>
                  <a:path w="3816" h="1902">
                    <a:moveTo>
                      <a:pt x="1902" y="0"/>
                    </a:moveTo>
                    <a:lnTo>
                      <a:pt x="3816" y="943"/>
                    </a:lnTo>
                    <a:lnTo>
                      <a:pt x="1910" y="1902"/>
                    </a:lnTo>
                    <a:lnTo>
                      <a:pt x="0" y="948"/>
                    </a:lnTo>
                    <a:lnTo>
                      <a:pt x="1902" y="0"/>
                    </a:lnTo>
                    <a:close/>
                  </a:path>
                </a:pathLst>
              </a:custGeom>
              <a:no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07" name="Freeform 63"/>
              <p:cNvSpPr>
                <a:spLocks/>
              </p:cNvSpPr>
              <p:nvPr/>
            </p:nvSpPr>
            <p:spPr bwMode="auto">
              <a:xfrm>
                <a:off x="2368" y="12250"/>
                <a:ext cx="2280" cy="662"/>
              </a:xfrm>
              <a:custGeom>
                <a:avLst/>
                <a:gdLst/>
                <a:ahLst/>
                <a:cxnLst>
                  <a:cxn ang="0">
                    <a:pos x="0" y="662"/>
                  </a:cxn>
                  <a:cxn ang="0">
                    <a:pos x="1331" y="0"/>
                  </a:cxn>
                  <a:cxn ang="0">
                    <a:pos x="2280" y="478"/>
                  </a:cxn>
                </a:cxnLst>
                <a:rect l="0" t="0" r="r" b="b"/>
                <a:pathLst>
                  <a:path w="2280" h="662">
                    <a:moveTo>
                      <a:pt x="0" y="662"/>
                    </a:moveTo>
                    <a:lnTo>
                      <a:pt x="1331" y="0"/>
                    </a:lnTo>
                    <a:lnTo>
                      <a:pt x="2280" y="478"/>
                    </a:lnTo>
                  </a:path>
                </a:pathLst>
              </a:custGeom>
              <a:noFill/>
              <a:ln w="1905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80" name="Freeform 64"/>
            <p:cNvSpPr>
              <a:spLocks noChangeAspect="1"/>
            </p:cNvSpPr>
            <p:nvPr/>
          </p:nvSpPr>
          <p:spPr bwMode="auto">
            <a:xfrm>
              <a:off x="5421" y="10739"/>
              <a:ext cx="1587" cy="1157"/>
            </a:xfrm>
            <a:custGeom>
              <a:avLst/>
              <a:gdLst/>
              <a:ahLst/>
              <a:cxnLst>
                <a:cxn ang="0">
                  <a:pos x="1655" y="2065"/>
                </a:cxn>
                <a:cxn ang="0">
                  <a:pos x="2833" y="2005"/>
                </a:cxn>
                <a:cxn ang="0">
                  <a:pos x="1173" y="0"/>
                </a:cxn>
                <a:cxn ang="0">
                  <a:pos x="0" y="65"/>
                </a:cxn>
                <a:cxn ang="0">
                  <a:pos x="1655" y="2065"/>
                </a:cxn>
              </a:cxnLst>
              <a:rect l="0" t="0" r="r" b="b"/>
              <a:pathLst>
                <a:path w="2833" h="2065">
                  <a:moveTo>
                    <a:pt x="1655" y="2065"/>
                  </a:moveTo>
                  <a:lnTo>
                    <a:pt x="2833" y="2005"/>
                  </a:lnTo>
                  <a:lnTo>
                    <a:pt x="1173" y="0"/>
                  </a:lnTo>
                  <a:lnTo>
                    <a:pt x="0" y="65"/>
                  </a:lnTo>
                  <a:lnTo>
                    <a:pt x="1655" y="2065"/>
                  </a:lnTo>
                  <a:close/>
                </a:path>
              </a:pathLst>
            </a:custGeom>
            <a:solidFill>
              <a:srgbClr val="F2F2F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81" name="AutoShape 65"/>
            <p:cNvCxnSpPr>
              <a:cxnSpLocks noChangeAspect="1" noChangeShapeType="1"/>
            </p:cNvCxnSpPr>
            <p:nvPr/>
          </p:nvCxnSpPr>
          <p:spPr bwMode="auto">
            <a:xfrm flipV="1">
              <a:off x="6013" y="11863"/>
              <a:ext cx="996" cy="10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" name="AutoShape 66"/>
            <p:cNvCxnSpPr>
              <a:cxnSpLocks noChangeAspect="1" noChangeShapeType="1"/>
            </p:cNvCxnSpPr>
            <p:nvPr/>
          </p:nvCxnSpPr>
          <p:spPr bwMode="auto">
            <a:xfrm flipH="1" flipV="1">
              <a:off x="5087" y="11765"/>
              <a:ext cx="926" cy="11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" name="AutoShape 67"/>
            <p:cNvCxnSpPr>
              <a:cxnSpLocks noChangeAspect="1" noChangeShapeType="1"/>
            </p:cNvCxnSpPr>
            <p:nvPr/>
          </p:nvCxnSpPr>
          <p:spPr bwMode="auto">
            <a:xfrm flipH="1">
              <a:off x="5350" y="12881"/>
              <a:ext cx="663" cy="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AutoShape 68"/>
            <p:cNvCxnSpPr>
              <a:cxnSpLocks noChangeAspect="1" noChangeShapeType="1"/>
            </p:cNvCxnSpPr>
            <p:nvPr/>
          </p:nvCxnSpPr>
          <p:spPr bwMode="auto">
            <a:xfrm flipH="1">
              <a:off x="6347" y="11865"/>
              <a:ext cx="662" cy="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AutoShape 69"/>
            <p:cNvCxnSpPr>
              <a:cxnSpLocks noChangeAspect="1" noChangeShapeType="1"/>
            </p:cNvCxnSpPr>
            <p:nvPr/>
          </p:nvCxnSpPr>
          <p:spPr bwMode="auto">
            <a:xfrm flipH="1">
              <a:off x="4422" y="11767"/>
              <a:ext cx="663" cy="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" name="AutoShape 70"/>
            <p:cNvCxnSpPr>
              <a:cxnSpLocks noChangeAspect="1" noChangeShapeType="1"/>
            </p:cNvCxnSpPr>
            <p:nvPr/>
          </p:nvCxnSpPr>
          <p:spPr bwMode="auto">
            <a:xfrm flipV="1">
              <a:off x="5085" y="10746"/>
              <a:ext cx="996" cy="10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71"/>
            <p:cNvCxnSpPr>
              <a:cxnSpLocks noChangeAspect="1" noChangeShapeType="1"/>
            </p:cNvCxnSpPr>
            <p:nvPr/>
          </p:nvCxnSpPr>
          <p:spPr bwMode="auto">
            <a:xfrm flipV="1">
              <a:off x="4423" y="10784"/>
              <a:ext cx="996" cy="10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AutoShape 72"/>
            <p:cNvCxnSpPr>
              <a:cxnSpLocks noChangeAspect="1" noChangeShapeType="1"/>
            </p:cNvCxnSpPr>
            <p:nvPr/>
          </p:nvCxnSpPr>
          <p:spPr bwMode="auto">
            <a:xfrm flipV="1">
              <a:off x="5352" y="11896"/>
              <a:ext cx="995" cy="10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AutoShape 73"/>
            <p:cNvCxnSpPr>
              <a:cxnSpLocks noChangeAspect="1" noChangeShapeType="1"/>
            </p:cNvCxnSpPr>
            <p:nvPr/>
          </p:nvCxnSpPr>
          <p:spPr bwMode="auto">
            <a:xfrm flipH="1" flipV="1">
              <a:off x="4422" y="11797"/>
              <a:ext cx="926" cy="11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0" name="Freeform 74"/>
            <p:cNvSpPr>
              <a:spLocks noChangeAspect="1"/>
            </p:cNvSpPr>
            <p:nvPr/>
          </p:nvSpPr>
          <p:spPr bwMode="auto">
            <a:xfrm>
              <a:off x="5346" y="11860"/>
              <a:ext cx="1663" cy="1056"/>
            </a:xfrm>
            <a:custGeom>
              <a:avLst/>
              <a:gdLst/>
              <a:ahLst/>
              <a:cxnLst>
                <a:cxn ang="0">
                  <a:pos x="1196" y="1822"/>
                </a:cxn>
                <a:cxn ang="0">
                  <a:pos x="2968" y="0"/>
                </a:cxn>
                <a:cxn ang="0">
                  <a:pos x="1784" y="63"/>
                </a:cxn>
                <a:cxn ang="0">
                  <a:pos x="0" y="1885"/>
                </a:cxn>
                <a:cxn ang="0">
                  <a:pos x="1196" y="1822"/>
                </a:cxn>
              </a:cxnLst>
              <a:rect l="0" t="0" r="r" b="b"/>
              <a:pathLst>
                <a:path w="2968" h="1885">
                  <a:moveTo>
                    <a:pt x="1196" y="1822"/>
                  </a:moveTo>
                  <a:lnTo>
                    <a:pt x="2968" y="0"/>
                  </a:lnTo>
                  <a:lnTo>
                    <a:pt x="1784" y="63"/>
                  </a:lnTo>
                  <a:lnTo>
                    <a:pt x="0" y="1885"/>
                  </a:lnTo>
                  <a:lnTo>
                    <a:pt x="1196" y="1822"/>
                  </a:lnTo>
                  <a:close/>
                </a:path>
              </a:pathLst>
            </a:custGeom>
            <a:solidFill>
              <a:srgbClr val="A5A5A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91" name="AutoShape 75"/>
            <p:cNvCxnSpPr>
              <a:cxnSpLocks noChangeAspect="1" noChangeShapeType="1"/>
            </p:cNvCxnSpPr>
            <p:nvPr/>
          </p:nvCxnSpPr>
          <p:spPr bwMode="auto">
            <a:xfrm flipV="1">
              <a:off x="7006" y="11863"/>
              <a:ext cx="0" cy="975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2" name="AutoShape 76"/>
            <p:cNvCxnSpPr>
              <a:cxnSpLocks noChangeAspect="1" noChangeShapeType="1"/>
            </p:cNvCxnSpPr>
            <p:nvPr/>
          </p:nvCxnSpPr>
          <p:spPr bwMode="auto">
            <a:xfrm flipH="1" flipV="1">
              <a:off x="6343" y="11894"/>
              <a:ext cx="5" cy="1535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" name="AutoShape 77"/>
            <p:cNvCxnSpPr>
              <a:cxnSpLocks noChangeAspect="1" noChangeShapeType="1"/>
            </p:cNvCxnSpPr>
            <p:nvPr/>
          </p:nvCxnSpPr>
          <p:spPr bwMode="auto">
            <a:xfrm flipV="1">
              <a:off x="5348" y="12914"/>
              <a:ext cx="0" cy="55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4" name="AutoShape 78"/>
            <p:cNvCxnSpPr>
              <a:cxnSpLocks noChangeAspect="1" noChangeShapeType="1"/>
            </p:cNvCxnSpPr>
            <p:nvPr/>
          </p:nvCxnSpPr>
          <p:spPr bwMode="auto">
            <a:xfrm flipV="1">
              <a:off x="6011" y="10180"/>
              <a:ext cx="1" cy="95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lg"/>
            </a:ln>
          </p:spPr>
        </p:cxnSp>
        <p:cxnSp>
          <p:nvCxnSpPr>
            <p:cNvPr id="95" name="AutoShape 79"/>
            <p:cNvCxnSpPr>
              <a:cxnSpLocks noChangeAspect="1" noChangeShapeType="1"/>
            </p:cNvCxnSpPr>
            <p:nvPr/>
          </p:nvCxnSpPr>
          <p:spPr bwMode="auto">
            <a:xfrm flipH="1" flipV="1">
              <a:off x="4427" y="11800"/>
              <a:ext cx="5" cy="1209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6" name="AutoShape 80"/>
            <p:cNvCxnSpPr>
              <a:cxnSpLocks noChangeAspect="1" noChangeShapeType="1"/>
            </p:cNvCxnSpPr>
            <p:nvPr/>
          </p:nvCxnSpPr>
          <p:spPr bwMode="auto">
            <a:xfrm flipV="1">
              <a:off x="6013" y="11148"/>
              <a:ext cx="1" cy="173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7" name="AutoShape 81"/>
            <p:cNvCxnSpPr>
              <a:cxnSpLocks noChangeAspect="1" noChangeShapeType="1"/>
            </p:cNvCxnSpPr>
            <p:nvPr/>
          </p:nvCxnSpPr>
          <p:spPr bwMode="auto">
            <a:xfrm flipH="1">
              <a:off x="4395" y="12880"/>
              <a:ext cx="1618" cy="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8" name="AutoShape 82"/>
            <p:cNvCxnSpPr>
              <a:cxnSpLocks noChangeAspect="1" noChangeShapeType="1"/>
            </p:cNvCxnSpPr>
            <p:nvPr/>
          </p:nvCxnSpPr>
          <p:spPr bwMode="auto">
            <a:xfrm>
              <a:off x="6013" y="12880"/>
              <a:ext cx="1722" cy="8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sp>
          <p:nvSpPr>
            <p:cNvPr id="99" name="Oval 83"/>
            <p:cNvSpPr>
              <a:spLocks noChangeAspect="1" noChangeArrowheads="1"/>
            </p:cNvSpPr>
            <p:nvPr/>
          </p:nvSpPr>
          <p:spPr bwMode="auto">
            <a:xfrm>
              <a:off x="5982" y="11120"/>
              <a:ext cx="57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0" name="Text Box 84"/>
            <p:cNvSpPr txBox="1">
              <a:spLocks noChangeArrowheads="1"/>
            </p:cNvSpPr>
            <p:nvPr/>
          </p:nvSpPr>
          <p:spPr bwMode="auto">
            <a:xfrm>
              <a:off x="6309" y="11584"/>
              <a:ext cx="57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 Box 85"/>
            <p:cNvSpPr txBox="1">
              <a:spLocks noChangeArrowheads="1"/>
            </p:cNvSpPr>
            <p:nvPr/>
          </p:nvSpPr>
          <p:spPr bwMode="auto">
            <a:xfrm>
              <a:off x="7073" y="11690"/>
              <a:ext cx="44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86"/>
            <p:cNvSpPr txBox="1">
              <a:spLocks noChangeArrowheads="1"/>
            </p:cNvSpPr>
            <p:nvPr/>
          </p:nvSpPr>
          <p:spPr bwMode="auto">
            <a:xfrm>
              <a:off x="5960" y="12893"/>
              <a:ext cx="247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 Box 87"/>
            <p:cNvSpPr txBox="1">
              <a:spLocks noChangeArrowheads="1"/>
            </p:cNvSpPr>
            <p:nvPr/>
          </p:nvSpPr>
          <p:spPr bwMode="auto">
            <a:xfrm>
              <a:off x="7611" y="13361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 Box 88"/>
            <p:cNvSpPr txBox="1">
              <a:spLocks noChangeArrowheads="1"/>
            </p:cNvSpPr>
            <p:nvPr/>
          </p:nvSpPr>
          <p:spPr bwMode="auto">
            <a:xfrm>
              <a:off x="4312" y="13364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 Box 89"/>
            <p:cNvSpPr txBox="1">
              <a:spLocks noChangeArrowheads="1"/>
            </p:cNvSpPr>
            <p:nvPr/>
          </p:nvSpPr>
          <p:spPr bwMode="auto">
            <a:xfrm>
              <a:off x="6071" y="10043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22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Herstellung eines Bildes durch Drehungen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28000" y="2786058"/>
            <a:ext cx="4500563" cy="2524125"/>
            <a:chOff x="2280" y="5117"/>
            <a:chExt cx="7087" cy="3975"/>
          </a:xfrm>
        </p:grpSpPr>
        <p:sp>
          <p:nvSpPr>
            <p:cNvPr id="81922" name="Freeform 2"/>
            <p:cNvSpPr>
              <a:spLocks noChangeAspect="1"/>
            </p:cNvSpPr>
            <p:nvPr/>
          </p:nvSpPr>
          <p:spPr bwMode="auto">
            <a:xfrm>
              <a:off x="2280" y="5560"/>
              <a:ext cx="7087" cy="3532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3816" y="943"/>
                </a:cxn>
                <a:cxn ang="0">
                  <a:pos x="1910" y="1902"/>
                </a:cxn>
                <a:cxn ang="0">
                  <a:pos x="0" y="948"/>
                </a:cxn>
                <a:cxn ang="0">
                  <a:pos x="1902" y="0"/>
                </a:cxn>
              </a:cxnLst>
              <a:rect l="0" t="0" r="r" b="b"/>
              <a:pathLst>
                <a:path w="3816" h="1902">
                  <a:moveTo>
                    <a:pt x="1902" y="0"/>
                  </a:moveTo>
                  <a:lnTo>
                    <a:pt x="3816" y="943"/>
                  </a:lnTo>
                  <a:lnTo>
                    <a:pt x="1910" y="1902"/>
                  </a:lnTo>
                  <a:lnTo>
                    <a:pt x="0" y="948"/>
                  </a:lnTo>
                  <a:lnTo>
                    <a:pt x="1902" y="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1923" name="Freeform 3"/>
            <p:cNvSpPr>
              <a:spLocks/>
            </p:cNvSpPr>
            <p:nvPr/>
          </p:nvSpPr>
          <p:spPr bwMode="auto">
            <a:xfrm>
              <a:off x="5741" y="5557"/>
              <a:ext cx="166" cy="4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5" y="0"/>
                </a:cxn>
                <a:cxn ang="0">
                  <a:pos x="166" y="48"/>
                </a:cxn>
              </a:cxnLst>
              <a:rect l="0" t="0" r="r" b="b"/>
              <a:pathLst>
                <a:path w="166" h="48">
                  <a:moveTo>
                    <a:pt x="0" y="37"/>
                  </a:moveTo>
                  <a:lnTo>
                    <a:pt x="75" y="0"/>
                  </a:lnTo>
                  <a:lnTo>
                    <a:pt x="166" y="48"/>
                  </a:lnTo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5634" y="6739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4271" y="7380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7134" y="7372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5650" y="5117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8" name="Freeform 8"/>
            <p:cNvSpPr>
              <a:spLocks noChangeAspect="1"/>
            </p:cNvSpPr>
            <p:nvPr/>
          </p:nvSpPr>
          <p:spPr bwMode="auto">
            <a:xfrm>
              <a:off x="4751" y="5715"/>
              <a:ext cx="2137" cy="1065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3816" y="943"/>
                </a:cxn>
                <a:cxn ang="0">
                  <a:pos x="1910" y="1902"/>
                </a:cxn>
                <a:cxn ang="0">
                  <a:pos x="0" y="948"/>
                </a:cxn>
                <a:cxn ang="0">
                  <a:pos x="1902" y="0"/>
                </a:cxn>
              </a:cxnLst>
              <a:rect l="0" t="0" r="r" b="b"/>
              <a:pathLst>
                <a:path w="3816" h="1902">
                  <a:moveTo>
                    <a:pt x="1902" y="0"/>
                  </a:moveTo>
                  <a:lnTo>
                    <a:pt x="3816" y="943"/>
                  </a:lnTo>
                  <a:lnTo>
                    <a:pt x="1910" y="1902"/>
                  </a:lnTo>
                  <a:lnTo>
                    <a:pt x="0" y="948"/>
                  </a:lnTo>
                  <a:lnTo>
                    <a:pt x="1902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1929" name="Freeform 9"/>
            <p:cNvSpPr>
              <a:spLocks noChangeAspect="1"/>
            </p:cNvSpPr>
            <p:nvPr/>
          </p:nvSpPr>
          <p:spPr bwMode="auto">
            <a:xfrm>
              <a:off x="5817" y="6243"/>
              <a:ext cx="1071" cy="1851"/>
            </a:xfrm>
            <a:custGeom>
              <a:avLst/>
              <a:gdLst/>
              <a:ahLst/>
              <a:cxnLst>
                <a:cxn ang="0">
                  <a:pos x="1908" y="2345"/>
                </a:cxn>
                <a:cxn ang="0">
                  <a:pos x="0" y="3304"/>
                </a:cxn>
                <a:cxn ang="0">
                  <a:pos x="7" y="959"/>
                </a:cxn>
                <a:cxn ang="0">
                  <a:pos x="1913" y="0"/>
                </a:cxn>
                <a:cxn ang="0">
                  <a:pos x="1908" y="2345"/>
                </a:cxn>
              </a:cxnLst>
              <a:rect l="0" t="0" r="r" b="b"/>
              <a:pathLst>
                <a:path w="1913" h="3304">
                  <a:moveTo>
                    <a:pt x="1908" y="2345"/>
                  </a:moveTo>
                  <a:lnTo>
                    <a:pt x="0" y="3304"/>
                  </a:lnTo>
                  <a:lnTo>
                    <a:pt x="7" y="959"/>
                  </a:lnTo>
                  <a:lnTo>
                    <a:pt x="1913" y="0"/>
                  </a:lnTo>
                  <a:lnTo>
                    <a:pt x="1908" y="2345"/>
                  </a:lnTo>
                  <a:close/>
                </a:path>
              </a:pathLst>
            </a:custGeom>
            <a:solidFill>
              <a:srgbClr val="BFBFBF">
                <a:alpha val="50000"/>
              </a:srgbClr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1930" name="Freeform 10"/>
            <p:cNvSpPr>
              <a:spLocks noChangeAspect="1"/>
            </p:cNvSpPr>
            <p:nvPr/>
          </p:nvSpPr>
          <p:spPr bwMode="auto">
            <a:xfrm>
              <a:off x="4752" y="6246"/>
              <a:ext cx="1069" cy="1846"/>
            </a:xfrm>
            <a:custGeom>
              <a:avLst/>
              <a:gdLst/>
              <a:ahLst/>
              <a:cxnLst>
                <a:cxn ang="0">
                  <a:pos x="0" y="2346"/>
                </a:cxn>
                <a:cxn ang="0">
                  <a:pos x="1902" y="3294"/>
                </a:cxn>
                <a:cxn ang="0">
                  <a:pos x="1909" y="953"/>
                </a:cxn>
                <a:cxn ang="0">
                  <a:pos x="0" y="0"/>
                </a:cxn>
                <a:cxn ang="0">
                  <a:pos x="0" y="2346"/>
                </a:cxn>
              </a:cxnLst>
              <a:rect l="0" t="0" r="r" b="b"/>
              <a:pathLst>
                <a:path w="1909" h="3294">
                  <a:moveTo>
                    <a:pt x="0" y="2346"/>
                  </a:moveTo>
                  <a:lnTo>
                    <a:pt x="1902" y="3294"/>
                  </a:lnTo>
                  <a:lnTo>
                    <a:pt x="1909" y="953"/>
                  </a:lnTo>
                  <a:lnTo>
                    <a:pt x="0" y="0"/>
                  </a:lnTo>
                  <a:lnTo>
                    <a:pt x="0" y="2346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81931" name="AutoShape 11"/>
            <p:cNvCxnSpPr>
              <a:cxnSpLocks noChangeAspect="1" noChangeShapeType="1"/>
            </p:cNvCxnSpPr>
            <p:nvPr/>
          </p:nvCxnSpPr>
          <p:spPr bwMode="auto">
            <a:xfrm flipV="1">
              <a:off x="6260" y="6993"/>
              <a:ext cx="0" cy="878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1932" name="AutoShape 12"/>
            <p:cNvCxnSpPr>
              <a:cxnSpLocks noChangeAspect="1" noChangeShapeType="1"/>
            </p:cNvCxnSpPr>
            <p:nvPr/>
          </p:nvCxnSpPr>
          <p:spPr bwMode="auto">
            <a:xfrm flipV="1">
              <a:off x="5820" y="5304"/>
              <a:ext cx="1" cy="17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81933" name="AutoShape 13"/>
            <p:cNvCxnSpPr>
              <a:cxnSpLocks noChangeAspect="1" noChangeShapeType="1"/>
            </p:cNvCxnSpPr>
            <p:nvPr/>
          </p:nvCxnSpPr>
          <p:spPr bwMode="auto">
            <a:xfrm>
              <a:off x="5819" y="7027"/>
              <a:ext cx="1369" cy="6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81934" name="AutoShape 14"/>
            <p:cNvCxnSpPr>
              <a:cxnSpLocks noChangeAspect="1" noChangeShapeType="1"/>
            </p:cNvCxnSpPr>
            <p:nvPr/>
          </p:nvCxnSpPr>
          <p:spPr bwMode="auto">
            <a:xfrm flipH="1">
              <a:off x="4348" y="7025"/>
              <a:ext cx="1472" cy="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81935" name="AutoShape 15"/>
            <p:cNvCxnSpPr>
              <a:cxnSpLocks noChangeAspect="1" noChangeShapeType="1"/>
            </p:cNvCxnSpPr>
            <p:nvPr/>
          </p:nvCxnSpPr>
          <p:spPr bwMode="auto">
            <a:xfrm flipV="1">
              <a:off x="5819" y="6995"/>
              <a:ext cx="440" cy="3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1936" name="AutoShape 16"/>
            <p:cNvCxnSpPr>
              <a:cxnSpLocks noChangeAspect="1" noChangeShapeType="1"/>
            </p:cNvCxnSpPr>
            <p:nvPr/>
          </p:nvCxnSpPr>
          <p:spPr bwMode="auto">
            <a:xfrm>
              <a:off x="5819" y="7025"/>
              <a:ext cx="743" cy="143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1937" name="AutoShape 17"/>
            <p:cNvCxnSpPr>
              <a:cxnSpLocks noChangeAspect="1" noChangeShapeType="1"/>
            </p:cNvCxnSpPr>
            <p:nvPr/>
          </p:nvCxnSpPr>
          <p:spPr bwMode="auto">
            <a:xfrm flipV="1">
              <a:off x="6258" y="6901"/>
              <a:ext cx="1323" cy="9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1938" name="Oval 18"/>
            <p:cNvSpPr>
              <a:spLocks noChangeAspect="1" noChangeArrowheads="1"/>
            </p:cNvSpPr>
            <p:nvPr/>
          </p:nvSpPr>
          <p:spPr bwMode="auto">
            <a:xfrm>
              <a:off x="6230" y="6965"/>
              <a:ext cx="57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4808" y="7289"/>
              <a:ext cx="183" cy="2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5753" y="6416"/>
              <a:ext cx="160" cy="2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5598" y="7694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6659" y="7288"/>
              <a:ext cx="183" cy="26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3" name="Text Box 23"/>
            <p:cNvSpPr txBox="1">
              <a:spLocks noChangeArrowheads="1"/>
            </p:cNvSpPr>
            <p:nvPr/>
          </p:nvSpPr>
          <p:spPr bwMode="auto">
            <a:xfrm>
              <a:off x="7289" y="6572"/>
              <a:ext cx="1909" cy="2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Projektionsgerade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728000" y="2635200"/>
            <a:ext cx="4500563" cy="2676525"/>
            <a:chOff x="2260" y="3544"/>
            <a:chExt cx="7087" cy="4215"/>
          </a:xfrm>
        </p:grpSpPr>
        <p:sp>
          <p:nvSpPr>
            <p:cNvPr id="90115" name="Freeform 3"/>
            <p:cNvSpPr>
              <a:spLocks noChangeAspect="1"/>
            </p:cNvSpPr>
            <p:nvPr/>
          </p:nvSpPr>
          <p:spPr bwMode="auto">
            <a:xfrm>
              <a:off x="2260" y="4227"/>
              <a:ext cx="7087" cy="3532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3816" y="943"/>
                </a:cxn>
                <a:cxn ang="0">
                  <a:pos x="1910" y="1902"/>
                </a:cxn>
                <a:cxn ang="0">
                  <a:pos x="0" y="948"/>
                </a:cxn>
                <a:cxn ang="0">
                  <a:pos x="1902" y="0"/>
                </a:cxn>
              </a:cxnLst>
              <a:rect l="0" t="0" r="r" b="b"/>
              <a:pathLst>
                <a:path w="3816" h="1902">
                  <a:moveTo>
                    <a:pt x="1902" y="0"/>
                  </a:moveTo>
                  <a:lnTo>
                    <a:pt x="3816" y="943"/>
                  </a:lnTo>
                  <a:lnTo>
                    <a:pt x="1910" y="1902"/>
                  </a:lnTo>
                  <a:lnTo>
                    <a:pt x="0" y="948"/>
                  </a:lnTo>
                  <a:lnTo>
                    <a:pt x="1902" y="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auto">
            <a:xfrm>
              <a:off x="5721" y="4224"/>
              <a:ext cx="166" cy="4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5" y="0"/>
                </a:cxn>
                <a:cxn ang="0">
                  <a:pos x="166" y="48"/>
                </a:cxn>
              </a:cxnLst>
              <a:rect l="0" t="0" r="r" b="b"/>
              <a:pathLst>
                <a:path w="166" h="48">
                  <a:moveTo>
                    <a:pt x="0" y="37"/>
                  </a:moveTo>
                  <a:lnTo>
                    <a:pt x="75" y="0"/>
                  </a:lnTo>
                  <a:lnTo>
                    <a:pt x="166" y="48"/>
                  </a:lnTo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17" name="Text Box 5"/>
            <p:cNvSpPr txBox="1">
              <a:spLocks noChangeArrowheads="1"/>
            </p:cNvSpPr>
            <p:nvPr/>
          </p:nvSpPr>
          <p:spPr bwMode="auto">
            <a:xfrm>
              <a:off x="5614" y="5406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18" name="Text Box 6"/>
            <p:cNvSpPr txBox="1">
              <a:spLocks noChangeArrowheads="1"/>
            </p:cNvSpPr>
            <p:nvPr/>
          </p:nvSpPr>
          <p:spPr bwMode="auto">
            <a:xfrm>
              <a:off x="4251" y="6047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7114" y="6039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>
              <a:off x="5612" y="3544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21" name="Freeform 9"/>
            <p:cNvSpPr>
              <a:spLocks noChangeAspect="1"/>
            </p:cNvSpPr>
            <p:nvPr/>
          </p:nvSpPr>
          <p:spPr bwMode="auto">
            <a:xfrm>
              <a:off x="4731" y="4382"/>
              <a:ext cx="2137" cy="1065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3816" y="943"/>
                </a:cxn>
                <a:cxn ang="0">
                  <a:pos x="1910" y="1902"/>
                </a:cxn>
                <a:cxn ang="0">
                  <a:pos x="0" y="948"/>
                </a:cxn>
                <a:cxn ang="0">
                  <a:pos x="1902" y="0"/>
                </a:cxn>
              </a:cxnLst>
              <a:rect l="0" t="0" r="r" b="b"/>
              <a:pathLst>
                <a:path w="3816" h="1902">
                  <a:moveTo>
                    <a:pt x="1902" y="0"/>
                  </a:moveTo>
                  <a:lnTo>
                    <a:pt x="3816" y="943"/>
                  </a:lnTo>
                  <a:lnTo>
                    <a:pt x="1910" y="1902"/>
                  </a:lnTo>
                  <a:lnTo>
                    <a:pt x="0" y="948"/>
                  </a:lnTo>
                  <a:lnTo>
                    <a:pt x="1902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22" name="Freeform 10"/>
            <p:cNvSpPr>
              <a:spLocks noChangeAspect="1"/>
            </p:cNvSpPr>
            <p:nvPr/>
          </p:nvSpPr>
          <p:spPr bwMode="auto">
            <a:xfrm>
              <a:off x="5797" y="4910"/>
              <a:ext cx="1071" cy="1851"/>
            </a:xfrm>
            <a:custGeom>
              <a:avLst/>
              <a:gdLst/>
              <a:ahLst/>
              <a:cxnLst>
                <a:cxn ang="0">
                  <a:pos x="1908" y="2345"/>
                </a:cxn>
                <a:cxn ang="0">
                  <a:pos x="0" y="3304"/>
                </a:cxn>
                <a:cxn ang="0">
                  <a:pos x="7" y="959"/>
                </a:cxn>
                <a:cxn ang="0">
                  <a:pos x="1913" y="0"/>
                </a:cxn>
                <a:cxn ang="0">
                  <a:pos x="1908" y="2345"/>
                </a:cxn>
              </a:cxnLst>
              <a:rect l="0" t="0" r="r" b="b"/>
              <a:pathLst>
                <a:path w="1913" h="3304">
                  <a:moveTo>
                    <a:pt x="1908" y="2345"/>
                  </a:moveTo>
                  <a:lnTo>
                    <a:pt x="0" y="3304"/>
                  </a:lnTo>
                  <a:lnTo>
                    <a:pt x="7" y="959"/>
                  </a:lnTo>
                  <a:lnTo>
                    <a:pt x="1913" y="0"/>
                  </a:lnTo>
                  <a:lnTo>
                    <a:pt x="1908" y="2345"/>
                  </a:lnTo>
                  <a:close/>
                </a:path>
              </a:pathLst>
            </a:custGeom>
            <a:solidFill>
              <a:srgbClr val="D8D8D8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23" name="Freeform 11"/>
            <p:cNvSpPr>
              <a:spLocks noChangeAspect="1"/>
            </p:cNvSpPr>
            <p:nvPr/>
          </p:nvSpPr>
          <p:spPr bwMode="auto">
            <a:xfrm>
              <a:off x="4732" y="4913"/>
              <a:ext cx="1069" cy="1846"/>
            </a:xfrm>
            <a:custGeom>
              <a:avLst/>
              <a:gdLst/>
              <a:ahLst/>
              <a:cxnLst>
                <a:cxn ang="0">
                  <a:pos x="0" y="2346"/>
                </a:cxn>
                <a:cxn ang="0">
                  <a:pos x="1902" y="3294"/>
                </a:cxn>
                <a:cxn ang="0">
                  <a:pos x="1909" y="953"/>
                </a:cxn>
                <a:cxn ang="0">
                  <a:pos x="0" y="0"/>
                </a:cxn>
                <a:cxn ang="0">
                  <a:pos x="0" y="2346"/>
                </a:cxn>
              </a:cxnLst>
              <a:rect l="0" t="0" r="r" b="b"/>
              <a:pathLst>
                <a:path w="1909" h="3294">
                  <a:moveTo>
                    <a:pt x="0" y="2346"/>
                  </a:moveTo>
                  <a:lnTo>
                    <a:pt x="1902" y="3294"/>
                  </a:lnTo>
                  <a:lnTo>
                    <a:pt x="1909" y="953"/>
                  </a:lnTo>
                  <a:lnTo>
                    <a:pt x="0" y="0"/>
                  </a:lnTo>
                  <a:lnTo>
                    <a:pt x="0" y="2346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90124" name="AutoShape 12"/>
            <p:cNvCxnSpPr>
              <a:cxnSpLocks noChangeAspect="1" noChangeShapeType="1"/>
            </p:cNvCxnSpPr>
            <p:nvPr/>
          </p:nvCxnSpPr>
          <p:spPr bwMode="auto">
            <a:xfrm flipV="1">
              <a:off x="6240" y="5660"/>
              <a:ext cx="0" cy="878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0125" name="AutoShape 13"/>
            <p:cNvCxnSpPr>
              <a:cxnSpLocks noChangeAspect="1" noChangeShapeType="1"/>
            </p:cNvCxnSpPr>
            <p:nvPr/>
          </p:nvCxnSpPr>
          <p:spPr bwMode="auto">
            <a:xfrm flipV="1">
              <a:off x="5800" y="3707"/>
              <a:ext cx="1" cy="19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0126" name="AutoShape 14"/>
            <p:cNvCxnSpPr>
              <a:cxnSpLocks noChangeAspect="1" noChangeShapeType="1"/>
            </p:cNvCxnSpPr>
            <p:nvPr/>
          </p:nvCxnSpPr>
          <p:spPr bwMode="auto">
            <a:xfrm>
              <a:off x="5799" y="5694"/>
              <a:ext cx="1369" cy="6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0127" name="AutoShape 15"/>
            <p:cNvCxnSpPr>
              <a:cxnSpLocks noChangeAspect="1" noChangeShapeType="1"/>
            </p:cNvCxnSpPr>
            <p:nvPr/>
          </p:nvCxnSpPr>
          <p:spPr bwMode="auto">
            <a:xfrm flipH="1">
              <a:off x="4328" y="5692"/>
              <a:ext cx="1472" cy="7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0128" name="AutoShape 16"/>
            <p:cNvCxnSpPr>
              <a:cxnSpLocks noChangeAspect="1" noChangeShapeType="1"/>
            </p:cNvCxnSpPr>
            <p:nvPr/>
          </p:nvCxnSpPr>
          <p:spPr bwMode="auto">
            <a:xfrm flipV="1">
              <a:off x="5799" y="5662"/>
              <a:ext cx="440" cy="3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0129" name="AutoShape 17"/>
            <p:cNvCxnSpPr>
              <a:cxnSpLocks noChangeAspect="1" noChangeShapeType="1"/>
            </p:cNvCxnSpPr>
            <p:nvPr/>
          </p:nvCxnSpPr>
          <p:spPr bwMode="auto">
            <a:xfrm>
              <a:off x="5799" y="5692"/>
              <a:ext cx="743" cy="143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0130" name="AutoShape 18"/>
            <p:cNvCxnSpPr>
              <a:cxnSpLocks noChangeAspect="1" noChangeShapeType="1"/>
            </p:cNvCxnSpPr>
            <p:nvPr/>
          </p:nvCxnSpPr>
          <p:spPr bwMode="auto">
            <a:xfrm flipV="1">
              <a:off x="6238" y="5568"/>
              <a:ext cx="1323" cy="9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90131" name="Oval 19"/>
            <p:cNvSpPr>
              <a:spLocks noChangeAspect="1" noChangeArrowheads="1"/>
            </p:cNvSpPr>
            <p:nvPr/>
          </p:nvSpPr>
          <p:spPr bwMode="auto">
            <a:xfrm>
              <a:off x="6210" y="5632"/>
              <a:ext cx="57" cy="5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32" name="Text Box 20"/>
            <p:cNvSpPr txBox="1">
              <a:spLocks noChangeArrowheads="1"/>
            </p:cNvSpPr>
            <p:nvPr/>
          </p:nvSpPr>
          <p:spPr bwMode="auto">
            <a:xfrm>
              <a:off x="4519" y="5964"/>
              <a:ext cx="18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33" name="Text Box 21"/>
            <p:cNvSpPr txBox="1">
              <a:spLocks noChangeArrowheads="1"/>
            </p:cNvSpPr>
            <p:nvPr/>
          </p:nvSpPr>
          <p:spPr bwMode="auto">
            <a:xfrm>
              <a:off x="5733" y="5083"/>
              <a:ext cx="160" cy="2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34" name="Text Box 22"/>
            <p:cNvSpPr txBox="1">
              <a:spLocks noChangeArrowheads="1"/>
            </p:cNvSpPr>
            <p:nvPr/>
          </p:nvSpPr>
          <p:spPr bwMode="auto">
            <a:xfrm>
              <a:off x="5728" y="6772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35" name="Text Box 23"/>
            <p:cNvSpPr txBox="1">
              <a:spLocks noChangeArrowheads="1"/>
            </p:cNvSpPr>
            <p:nvPr/>
          </p:nvSpPr>
          <p:spPr bwMode="auto">
            <a:xfrm>
              <a:off x="6773" y="6287"/>
              <a:ext cx="18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36" name="Arc 24"/>
            <p:cNvSpPr>
              <a:spLocks/>
            </p:cNvSpPr>
            <p:nvPr/>
          </p:nvSpPr>
          <p:spPr bwMode="auto">
            <a:xfrm flipH="1" flipV="1">
              <a:off x="5192" y="5678"/>
              <a:ext cx="804" cy="461"/>
            </a:xfrm>
            <a:custGeom>
              <a:avLst/>
              <a:gdLst>
                <a:gd name="G0" fmla="+- 4633 0 0"/>
                <a:gd name="G1" fmla="+- 21600 0 0"/>
                <a:gd name="G2" fmla="+- 21600 0 0"/>
                <a:gd name="T0" fmla="*/ 0 w 20327"/>
                <a:gd name="T1" fmla="*/ 503 h 21600"/>
                <a:gd name="T2" fmla="*/ 20327 w 20327"/>
                <a:gd name="T3" fmla="*/ 6759 h 21600"/>
                <a:gd name="T4" fmla="*/ 4633 w 2032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27" h="21600" fill="none" extrusionOk="0">
                  <a:moveTo>
                    <a:pt x="-1" y="502"/>
                  </a:moveTo>
                  <a:cubicBezTo>
                    <a:pt x="1521" y="168"/>
                    <a:pt x="3075" y="-1"/>
                    <a:pt x="4633" y="0"/>
                  </a:cubicBezTo>
                  <a:cubicBezTo>
                    <a:pt x="10571" y="0"/>
                    <a:pt x="16247" y="2444"/>
                    <a:pt x="20327" y="6758"/>
                  </a:cubicBezTo>
                </a:path>
                <a:path w="20327" h="21600" stroke="0" extrusionOk="0">
                  <a:moveTo>
                    <a:pt x="-1" y="502"/>
                  </a:moveTo>
                  <a:cubicBezTo>
                    <a:pt x="1521" y="168"/>
                    <a:pt x="3075" y="-1"/>
                    <a:pt x="4633" y="0"/>
                  </a:cubicBezTo>
                  <a:cubicBezTo>
                    <a:pt x="10571" y="0"/>
                    <a:pt x="16247" y="2444"/>
                    <a:pt x="20327" y="6758"/>
                  </a:cubicBezTo>
                  <a:lnTo>
                    <a:pt x="463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37" name="Arc 25"/>
            <p:cNvSpPr>
              <a:spLocks/>
            </p:cNvSpPr>
            <p:nvPr/>
          </p:nvSpPr>
          <p:spPr bwMode="auto">
            <a:xfrm flipH="1" flipV="1">
              <a:off x="5812" y="5674"/>
              <a:ext cx="714" cy="530"/>
            </a:xfrm>
            <a:custGeom>
              <a:avLst/>
              <a:gdLst>
                <a:gd name="G0" fmla="+- 15148 0 0"/>
                <a:gd name="G1" fmla="+- 20817 0 0"/>
                <a:gd name="G2" fmla="+- 21600 0 0"/>
                <a:gd name="T0" fmla="*/ 0 w 15148"/>
                <a:gd name="T1" fmla="*/ 5419 h 20817"/>
                <a:gd name="T2" fmla="*/ 9384 w 15148"/>
                <a:gd name="T3" fmla="*/ 0 h 20817"/>
                <a:gd name="T4" fmla="*/ 15148 w 15148"/>
                <a:gd name="T5" fmla="*/ 20817 h 20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48" h="20817" fill="none" extrusionOk="0">
                  <a:moveTo>
                    <a:pt x="0" y="5419"/>
                  </a:moveTo>
                  <a:cubicBezTo>
                    <a:pt x="2616" y="2844"/>
                    <a:pt x="5846" y="979"/>
                    <a:pt x="9384" y="0"/>
                  </a:cubicBezTo>
                </a:path>
                <a:path w="15148" h="20817" stroke="0" extrusionOk="0">
                  <a:moveTo>
                    <a:pt x="0" y="5419"/>
                  </a:moveTo>
                  <a:cubicBezTo>
                    <a:pt x="2616" y="2844"/>
                    <a:pt x="5846" y="979"/>
                    <a:pt x="9384" y="0"/>
                  </a:cubicBezTo>
                  <a:lnTo>
                    <a:pt x="15148" y="2081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38" name="Arc 26"/>
            <p:cNvSpPr>
              <a:spLocks/>
            </p:cNvSpPr>
            <p:nvPr/>
          </p:nvSpPr>
          <p:spPr bwMode="auto">
            <a:xfrm flipH="1" flipV="1">
              <a:off x="5535" y="3971"/>
              <a:ext cx="521" cy="2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793 w 43200"/>
                <a:gd name="T1" fmla="*/ 41740 h 41968"/>
                <a:gd name="T2" fmla="*/ 28790 w 43200"/>
                <a:gd name="T3" fmla="*/ 41968 h 41968"/>
                <a:gd name="T4" fmla="*/ 21600 w 43200"/>
                <a:gd name="T5" fmla="*/ 21600 h 4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968" fill="none" extrusionOk="0">
                  <a:moveTo>
                    <a:pt x="13793" y="41739"/>
                  </a:moveTo>
                  <a:cubicBezTo>
                    <a:pt x="5479" y="38517"/>
                    <a:pt x="0" y="305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757"/>
                    <a:pt x="37425" y="38919"/>
                    <a:pt x="28790" y="41968"/>
                  </a:cubicBezTo>
                </a:path>
                <a:path w="43200" h="41968" stroke="0" extrusionOk="0">
                  <a:moveTo>
                    <a:pt x="13793" y="41739"/>
                  </a:moveTo>
                  <a:cubicBezTo>
                    <a:pt x="5479" y="38517"/>
                    <a:pt x="0" y="305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757"/>
                    <a:pt x="37425" y="38919"/>
                    <a:pt x="28790" y="419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39" name="Oval 27"/>
            <p:cNvSpPr>
              <a:spLocks noChangeAspect="1" noChangeArrowheads="1"/>
            </p:cNvSpPr>
            <p:nvPr/>
          </p:nvSpPr>
          <p:spPr bwMode="auto">
            <a:xfrm>
              <a:off x="5772" y="5668"/>
              <a:ext cx="57" cy="5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0140" name="Text Box 28"/>
            <p:cNvSpPr txBox="1">
              <a:spLocks noChangeArrowheads="1"/>
            </p:cNvSpPr>
            <p:nvPr/>
          </p:nvSpPr>
          <p:spPr bwMode="auto">
            <a:xfrm>
              <a:off x="5556" y="5452"/>
              <a:ext cx="183" cy="2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41" name="Text Box 29"/>
            <p:cNvSpPr txBox="1">
              <a:spLocks noChangeArrowheads="1"/>
            </p:cNvSpPr>
            <p:nvPr/>
          </p:nvSpPr>
          <p:spPr bwMode="auto">
            <a:xfrm>
              <a:off x="5414" y="6045"/>
              <a:ext cx="18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cs typeface="Arial" pitchFamily="34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21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  <p:sp>
        <p:nvSpPr>
          <p:cNvPr id="35" name="Rechteck 34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Herstellung eines Bildes durch Drehungen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728000" y="2772000"/>
            <a:ext cx="4500562" cy="2544762"/>
            <a:chOff x="2468" y="8793"/>
            <a:chExt cx="7087" cy="4008"/>
          </a:xfrm>
        </p:grpSpPr>
        <p:sp>
          <p:nvSpPr>
            <p:cNvPr id="91139" name="Text Box 3"/>
            <p:cNvSpPr txBox="1">
              <a:spLocks noChangeArrowheads="1"/>
            </p:cNvSpPr>
            <p:nvPr/>
          </p:nvSpPr>
          <p:spPr bwMode="auto">
            <a:xfrm>
              <a:off x="7006" y="11631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7540" y="10728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5301" y="11343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6847" y="9971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43" name="Freeform 7"/>
            <p:cNvSpPr>
              <a:spLocks noChangeAspect="1"/>
            </p:cNvSpPr>
            <p:nvPr/>
          </p:nvSpPr>
          <p:spPr bwMode="auto">
            <a:xfrm>
              <a:off x="2468" y="9269"/>
              <a:ext cx="7087" cy="3532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3816" y="943"/>
                </a:cxn>
                <a:cxn ang="0">
                  <a:pos x="1910" y="1902"/>
                </a:cxn>
                <a:cxn ang="0">
                  <a:pos x="0" y="948"/>
                </a:cxn>
                <a:cxn ang="0">
                  <a:pos x="1902" y="0"/>
                </a:cxn>
              </a:cxnLst>
              <a:rect l="0" t="0" r="r" b="b"/>
              <a:pathLst>
                <a:path w="3816" h="1902">
                  <a:moveTo>
                    <a:pt x="1902" y="0"/>
                  </a:moveTo>
                  <a:lnTo>
                    <a:pt x="3816" y="943"/>
                  </a:lnTo>
                  <a:lnTo>
                    <a:pt x="1910" y="1902"/>
                  </a:lnTo>
                  <a:lnTo>
                    <a:pt x="0" y="948"/>
                  </a:lnTo>
                  <a:lnTo>
                    <a:pt x="1902" y="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6306" y="9426"/>
              <a:ext cx="1140" cy="55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45" name="Freeform 9"/>
            <p:cNvSpPr>
              <a:spLocks noChangeAspect="1"/>
            </p:cNvSpPr>
            <p:nvPr/>
          </p:nvSpPr>
          <p:spPr bwMode="auto">
            <a:xfrm>
              <a:off x="5607" y="9378"/>
              <a:ext cx="1849" cy="931"/>
            </a:xfrm>
            <a:custGeom>
              <a:avLst/>
              <a:gdLst/>
              <a:ahLst/>
              <a:cxnLst>
                <a:cxn ang="0">
                  <a:pos x="3306" y="350"/>
                </a:cxn>
                <a:cxn ang="0">
                  <a:pos x="701" y="0"/>
                </a:cxn>
                <a:cxn ang="0">
                  <a:pos x="0" y="1308"/>
                </a:cxn>
                <a:cxn ang="0">
                  <a:pos x="2604" y="1665"/>
                </a:cxn>
                <a:cxn ang="0">
                  <a:pos x="3306" y="350"/>
                </a:cxn>
              </a:cxnLst>
              <a:rect l="0" t="0" r="r" b="b"/>
              <a:pathLst>
                <a:path w="3306" h="1665">
                  <a:moveTo>
                    <a:pt x="3306" y="350"/>
                  </a:moveTo>
                  <a:lnTo>
                    <a:pt x="701" y="0"/>
                  </a:lnTo>
                  <a:lnTo>
                    <a:pt x="0" y="1308"/>
                  </a:lnTo>
                  <a:lnTo>
                    <a:pt x="2604" y="1665"/>
                  </a:lnTo>
                  <a:lnTo>
                    <a:pt x="3306" y="35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46" name="Freeform 10"/>
            <p:cNvSpPr>
              <a:spLocks noChangeAspect="1"/>
            </p:cNvSpPr>
            <p:nvPr/>
          </p:nvSpPr>
          <p:spPr bwMode="auto">
            <a:xfrm>
              <a:off x="7067" y="9571"/>
              <a:ext cx="392" cy="2045"/>
            </a:xfrm>
            <a:custGeom>
              <a:avLst/>
              <a:gdLst/>
              <a:ahLst/>
              <a:cxnLst>
                <a:cxn ang="0">
                  <a:pos x="701" y="2354"/>
                </a:cxn>
                <a:cxn ang="0">
                  <a:pos x="0" y="3656"/>
                </a:cxn>
                <a:cxn ang="0">
                  <a:pos x="0" y="1308"/>
                </a:cxn>
                <a:cxn ang="0">
                  <a:pos x="701" y="0"/>
                </a:cxn>
                <a:cxn ang="0">
                  <a:pos x="701" y="2354"/>
                </a:cxn>
              </a:cxnLst>
              <a:rect l="0" t="0" r="r" b="b"/>
              <a:pathLst>
                <a:path w="701" h="3656">
                  <a:moveTo>
                    <a:pt x="701" y="2354"/>
                  </a:moveTo>
                  <a:lnTo>
                    <a:pt x="0" y="3656"/>
                  </a:lnTo>
                  <a:lnTo>
                    <a:pt x="0" y="1308"/>
                  </a:lnTo>
                  <a:lnTo>
                    <a:pt x="701" y="0"/>
                  </a:lnTo>
                  <a:lnTo>
                    <a:pt x="701" y="2354"/>
                  </a:lnTo>
                  <a:close/>
                </a:path>
              </a:pathLst>
            </a:custGeom>
            <a:solidFill>
              <a:srgbClr val="A5A5A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47" name="Freeform 11"/>
            <p:cNvSpPr>
              <a:spLocks noChangeAspect="1"/>
            </p:cNvSpPr>
            <p:nvPr/>
          </p:nvSpPr>
          <p:spPr bwMode="auto">
            <a:xfrm>
              <a:off x="5609" y="10111"/>
              <a:ext cx="1457" cy="1509"/>
            </a:xfrm>
            <a:custGeom>
              <a:avLst/>
              <a:gdLst/>
              <a:ahLst/>
              <a:cxnLst>
                <a:cxn ang="0">
                  <a:pos x="0" y="2348"/>
                </a:cxn>
                <a:cxn ang="0">
                  <a:pos x="2605" y="2698"/>
                </a:cxn>
                <a:cxn ang="0">
                  <a:pos x="2605" y="357"/>
                </a:cxn>
                <a:cxn ang="0">
                  <a:pos x="0" y="0"/>
                </a:cxn>
                <a:cxn ang="0">
                  <a:pos x="0" y="2348"/>
                </a:cxn>
              </a:cxnLst>
              <a:rect l="0" t="0" r="r" b="b"/>
              <a:pathLst>
                <a:path w="2605" h="2698">
                  <a:moveTo>
                    <a:pt x="0" y="2348"/>
                  </a:moveTo>
                  <a:lnTo>
                    <a:pt x="2605" y="2698"/>
                  </a:lnTo>
                  <a:lnTo>
                    <a:pt x="2605" y="357"/>
                  </a:lnTo>
                  <a:lnTo>
                    <a:pt x="0" y="0"/>
                  </a:lnTo>
                  <a:lnTo>
                    <a:pt x="0" y="2348"/>
                  </a:lnTo>
                  <a:close/>
                </a:path>
              </a:pathLst>
            </a:custGeom>
            <a:solidFill>
              <a:srgbClr val="F2F2F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48" name="Freeform 12"/>
            <p:cNvSpPr>
              <a:spLocks noChangeAspect="1"/>
            </p:cNvSpPr>
            <p:nvPr/>
          </p:nvSpPr>
          <p:spPr bwMode="auto">
            <a:xfrm>
              <a:off x="5613" y="10692"/>
              <a:ext cx="1849" cy="931"/>
            </a:xfrm>
            <a:custGeom>
              <a:avLst/>
              <a:gdLst/>
              <a:ahLst/>
              <a:cxnLst>
                <a:cxn ang="0">
                  <a:pos x="3306" y="350"/>
                </a:cxn>
                <a:cxn ang="0">
                  <a:pos x="701" y="0"/>
                </a:cxn>
                <a:cxn ang="0">
                  <a:pos x="0" y="1308"/>
                </a:cxn>
                <a:cxn ang="0">
                  <a:pos x="2604" y="1665"/>
                </a:cxn>
                <a:cxn ang="0">
                  <a:pos x="3306" y="350"/>
                </a:cxn>
              </a:cxnLst>
              <a:rect l="0" t="0" r="r" b="b"/>
              <a:pathLst>
                <a:path w="3306" h="1665">
                  <a:moveTo>
                    <a:pt x="3306" y="350"/>
                  </a:moveTo>
                  <a:lnTo>
                    <a:pt x="701" y="0"/>
                  </a:lnTo>
                  <a:lnTo>
                    <a:pt x="0" y="1308"/>
                  </a:lnTo>
                  <a:lnTo>
                    <a:pt x="2604" y="1665"/>
                  </a:lnTo>
                  <a:lnTo>
                    <a:pt x="3306" y="350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91149" name="AutoShape 13"/>
            <p:cNvCxnSpPr>
              <a:cxnSpLocks noChangeAspect="1" noChangeShapeType="1"/>
            </p:cNvCxnSpPr>
            <p:nvPr/>
          </p:nvCxnSpPr>
          <p:spPr bwMode="auto">
            <a:xfrm flipH="1" flipV="1">
              <a:off x="5999" y="9006"/>
              <a:ext cx="4" cy="16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1150" name="AutoShape 14"/>
            <p:cNvCxnSpPr>
              <a:cxnSpLocks noChangeAspect="1" noChangeShapeType="1"/>
            </p:cNvCxnSpPr>
            <p:nvPr/>
          </p:nvCxnSpPr>
          <p:spPr bwMode="auto">
            <a:xfrm flipH="1">
              <a:off x="4609" y="10691"/>
              <a:ext cx="1394" cy="7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1151" name="AutoShape 15"/>
            <p:cNvCxnSpPr>
              <a:cxnSpLocks noChangeAspect="1" noChangeShapeType="1"/>
            </p:cNvCxnSpPr>
            <p:nvPr/>
          </p:nvCxnSpPr>
          <p:spPr bwMode="auto">
            <a:xfrm>
              <a:off x="6003" y="10691"/>
              <a:ext cx="1718" cy="862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triangle" w="sm" len="lg"/>
            </a:ln>
          </p:spPr>
        </p:cxnSp>
        <p:cxnSp>
          <p:nvCxnSpPr>
            <p:cNvPr id="91152" name="AutoShape 16"/>
            <p:cNvCxnSpPr>
              <a:cxnSpLocks noChangeAspect="1" noChangeShapeType="1"/>
            </p:cNvCxnSpPr>
            <p:nvPr/>
          </p:nvCxnSpPr>
          <p:spPr bwMode="auto">
            <a:xfrm flipV="1">
              <a:off x="7232" y="10309"/>
              <a:ext cx="570" cy="12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1153" name="AutoShape 17"/>
            <p:cNvCxnSpPr>
              <a:cxnSpLocks noChangeAspect="1" noChangeShapeType="1"/>
            </p:cNvCxnSpPr>
            <p:nvPr/>
          </p:nvCxnSpPr>
          <p:spPr bwMode="auto">
            <a:xfrm flipV="1">
              <a:off x="7234" y="10430"/>
              <a:ext cx="0" cy="877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1154" name="AutoShape 18"/>
            <p:cNvCxnSpPr>
              <a:cxnSpLocks noChangeAspect="1" noChangeShapeType="1"/>
            </p:cNvCxnSpPr>
            <p:nvPr/>
          </p:nvCxnSpPr>
          <p:spPr bwMode="auto">
            <a:xfrm flipV="1">
              <a:off x="6003" y="10431"/>
              <a:ext cx="1220" cy="258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91155" name="Oval 19"/>
            <p:cNvSpPr>
              <a:spLocks noChangeAspect="1" noChangeArrowheads="1"/>
            </p:cNvSpPr>
            <p:nvPr/>
          </p:nvSpPr>
          <p:spPr bwMode="auto">
            <a:xfrm>
              <a:off x="7207" y="10401"/>
              <a:ext cx="57" cy="5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4566" y="10972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7633" y="11188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5810" y="8793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59" name="Oval 23"/>
            <p:cNvSpPr>
              <a:spLocks noChangeAspect="1" noChangeArrowheads="1"/>
            </p:cNvSpPr>
            <p:nvPr/>
          </p:nvSpPr>
          <p:spPr bwMode="auto">
            <a:xfrm>
              <a:off x="5979" y="10660"/>
              <a:ext cx="57" cy="5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5786" y="10393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20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  <p:sp>
        <p:nvSpPr>
          <p:cNvPr id="30" name="Rechteck 29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Herstellung eines Bildes durch Drehungen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1728000" y="2786400"/>
            <a:ext cx="4498975" cy="2522537"/>
            <a:chOff x="2289" y="3227"/>
            <a:chExt cx="7087" cy="3973"/>
          </a:xfrm>
        </p:grpSpPr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5646" y="3227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6827" y="6030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65" name="Text Box 5"/>
            <p:cNvSpPr txBox="1">
              <a:spLocks noChangeArrowheads="1"/>
            </p:cNvSpPr>
            <p:nvPr/>
          </p:nvSpPr>
          <p:spPr bwMode="auto">
            <a:xfrm>
              <a:off x="7361" y="5127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5122" y="5742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6668" y="4370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G°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68" name="Freeform 8"/>
            <p:cNvSpPr>
              <a:spLocks noChangeAspect="1"/>
            </p:cNvSpPr>
            <p:nvPr/>
          </p:nvSpPr>
          <p:spPr bwMode="auto">
            <a:xfrm>
              <a:off x="2289" y="3668"/>
              <a:ext cx="7087" cy="3532"/>
            </a:xfrm>
            <a:custGeom>
              <a:avLst/>
              <a:gdLst/>
              <a:ahLst/>
              <a:cxnLst>
                <a:cxn ang="0">
                  <a:pos x="1902" y="0"/>
                </a:cxn>
                <a:cxn ang="0">
                  <a:pos x="3816" y="943"/>
                </a:cxn>
                <a:cxn ang="0">
                  <a:pos x="1910" y="1902"/>
                </a:cxn>
                <a:cxn ang="0">
                  <a:pos x="0" y="948"/>
                </a:cxn>
                <a:cxn ang="0">
                  <a:pos x="1902" y="0"/>
                </a:cxn>
              </a:cxnLst>
              <a:rect l="0" t="0" r="r" b="b"/>
              <a:pathLst>
                <a:path w="3816" h="1902">
                  <a:moveTo>
                    <a:pt x="1902" y="0"/>
                  </a:moveTo>
                  <a:lnTo>
                    <a:pt x="3816" y="943"/>
                  </a:lnTo>
                  <a:lnTo>
                    <a:pt x="1910" y="1902"/>
                  </a:lnTo>
                  <a:lnTo>
                    <a:pt x="0" y="948"/>
                  </a:lnTo>
                  <a:lnTo>
                    <a:pt x="1902" y="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>
              <a:off x="6127" y="3825"/>
              <a:ext cx="1140" cy="55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70" name="Freeform 10"/>
            <p:cNvSpPr>
              <a:spLocks noChangeAspect="1"/>
            </p:cNvSpPr>
            <p:nvPr/>
          </p:nvSpPr>
          <p:spPr bwMode="auto">
            <a:xfrm>
              <a:off x="5428" y="3777"/>
              <a:ext cx="1849" cy="931"/>
            </a:xfrm>
            <a:custGeom>
              <a:avLst/>
              <a:gdLst/>
              <a:ahLst/>
              <a:cxnLst>
                <a:cxn ang="0">
                  <a:pos x="3306" y="350"/>
                </a:cxn>
                <a:cxn ang="0">
                  <a:pos x="701" y="0"/>
                </a:cxn>
                <a:cxn ang="0">
                  <a:pos x="0" y="1308"/>
                </a:cxn>
                <a:cxn ang="0">
                  <a:pos x="2604" y="1665"/>
                </a:cxn>
                <a:cxn ang="0">
                  <a:pos x="3306" y="350"/>
                </a:cxn>
              </a:cxnLst>
              <a:rect l="0" t="0" r="r" b="b"/>
              <a:pathLst>
                <a:path w="3306" h="1665">
                  <a:moveTo>
                    <a:pt x="3306" y="350"/>
                  </a:moveTo>
                  <a:lnTo>
                    <a:pt x="701" y="0"/>
                  </a:lnTo>
                  <a:lnTo>
                    <a:pt x="0" y="1308"/>
                  </a:lnTo>
                  <a:lnTo>
                    <a:pt x="2604" y="1665"/>
                  </a:lnTo>
                  <a:lnTo>
                    <a:pt x="3306" y="35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71" name="Freeform 11"/>
            <p:cNvSpPr>
              <a:spLocks noChangeAspect="1"/>
            </p:cNvSpPr>
            <p:nvPr/>
          </p:nvSpPr>
          <p:spPr bwMode="auto">
            <a:xfrm>
              <a:off x="6888" y="3970"/>
              <a:ext cx="392" cy="2045"/>
            </a:xfrm>
            <a:custGeom>
              <a:avLst/>
              <a:gdLst/>
              <a:ahLst/>
              <a:cxnLst>
                <a:cxn ang="0">
                  <a:pos x="701" y="2354"/>
                </a:cxn>
                <a:cxn ang="0">
                  <a:pos x="0" y="3656"/>
                </a:cxn>
                <a:cxn ang="0">
                  <a:pos x="0" y="1308"/>
                </a:cxn>
                <a:cxn ang="0">
                  <a:pos x="701" y="0"/>
                </a:cxn>
                <a:cxn ang="0">
                  <a:pos x="701" y="2354"/>
                </a:cxn>
              </a:cxnLst>
              <a:rect l="0" t="0" r="r" b="b"/>
              <a:pathLst>
                <a:path w="701" h="3656">
                  <a:moveTo>
                    <a:pt x="701" y="2354"/>
                  </a:moveTo>
                  <a:lnTo>
                    <a:pt x="0" y="3656"/>
                  </a:lnTo>
                  <a:lnTo>
                    <a:pt x="0" y="1308"/>
                  </a:lnTo>
                  <a:lnTo>
                    <a:pt x="701" y="0"/>
                  </a:lnTo>
                  <a:lnTo>
                    <a:pt x="701" y="2354"/>
                  </a:lnTo>
                  <a:close/>
                </a:path>
              </a:pathLst>
            </a:custGeom>
            <a:solidFill>
              <a:srgbClr val="A5A5A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72" name="Freeform 12"/>
            <p:cNvSpPr>
              <a:spLocks noChangeAspect="1"/>
            </p:cNvSpPr>
            <p:nvPr/>
          </p:nvSpPr>
          <p:spPr bwMode="auto">
            <a:xfrm>
              <a:off x="5430" y="4510"/>
              <a:ext cx="1457" cy="1509"/>
            </a:xfrm>
            <a:custGeom>
              <a:avLst/>
              <a:gdLst/>
              <a:ahLst/>
              <a:cxnLst>
                <a:cxn ang="0">
                  <a:pos x="0" y="2348"/>
                </a:cxn>
                <a:cxn ang="0">
                  <a:pos x="2605" y="2698"/>
                </a:cxn>
                <a:cxn ang="0">
                  <a:pos x="2605" y="357"/>
                </a:cxn>
                <a:cxn ang="0">
                  <a:pos x="0" y="0"/>
                </a:cxn>
                <a:cxn ang="0">
                  <a:pos x="0" y="2348"/>
                </a:cxn>
              </a:cxnLst>
              <a:rect l="0" t="0" r="r" b="b"/>
              <a:pathLst>
                <a:path w="2605" h="2698">
                  <a:moveTo>
                    <a:pt x="0" y="2348"/>
                  </a:moveTo>
                  <a:lnTo>
                    <a:pt x="2605" y="2698"/>
                  </a:lnTo>
                  <a:lnTo>
                    <a:pt x="2605" y="357"/>
                  </a:lnTo>
                  <a:lnTo>
                    <a:pt x="0" y="0"/>
                  </a:lnTo>
                  <a:lnTo>
                    <a:pt x="0" y="2348"/>
                  </a:lnTo>
                  <a:close/>
                </a:path>
              </a:pathLst>
            </a:custGeom>
            <a:solidFill>
              <a:srgbClr val="F2F2F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73" name="Freeform 13"/>
            <p:cNvSpPr>
              <a:spLocks noChangeAspect="1"/>
            </p:cNvSpPr>
            <p:nvPr/>
          </p:nvSpPr>
          <p:spPr bwMode="auto">
            <a:xfrm>
              <a:off x="5434" y="5091"/>
              <a:ext cx="1849" cy="931"/>
            </a:xfrm>
            <a:custGeom>
              <a:avLst/>
              <a:gdLst/>
              <a:ahLst/>
              <a:cxnLst>
                <a:cxn ang="0">
                  <a:pos x="3306" y="350"/>
                </a:cxn>
                <a:cxn ang="0">
                  <a:pos x="701" y="0"/>
                </a:cxn>
                <a:cxn ang="0">
                  <a:pos x="0" y="1308"/>
                </a:cxn>
                <a:cxn ang="0">
                  <a:pos x="2604" y="1665"/>
                </a:cxn>
                <a:cxn ang="0">
                  <a:pos x="3306" y="350"/>
                </a:cxn>
              </a:cxnLst>
              <a:rect l="0" t="0" r="r" b="b"/>
              <a:pathLst>
                <a:path w="3306" h="1665">
                  <a:moveTo>
                    <a:pt x="3306" y="350"/>
                  </a:moveTo>
                  <a:lnTo>
                    <a:pt x="701" y="0"/>
                  </a:lnTo>
                  <a:lnTo>
                    <a:pt x="0" y="1308"/>
                  </a:lnTo>
                  <a:lnTo>
                    <a:pt x="2604" y="1665"/>
                  </a:lnTo>
                  <a:lnTo>
                    <a:pt x="3306" y="350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92174" name="AutoShape 14"/>
            <p:cNvCxnSpPr>
              <a:cxnSpLocks noChangeAspect="1" noChangeShapeType="1"/>
            </p:cNvCxnSpPr>
            <p:nvPr/>
          </p:nvCxnSpPr>
          <p:spPr bwMode="auto">
            <a:xfrm flipH="1" flipV="1">
              <a:off x="5820" y="3405"/>
              <a:ext cx="4" cy="16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2175" name="AutoShape 15"/>
            <p:cNvCxnSpPr>
              <a:cxnSpLocks noChangeAspect="1" noChangeShapeType="1"/>
            </p:cNvCxnSpPr>
            <p:nvPr/>
          </p:nvCxnSpPr>
          <p:spPr bwMode="auto">
            <a:xfrm flipH="1">
              <a:off x="4143" y="5090"/>
              <a:ext cx="1681" cy="8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2176" name="AutoShape 16"/>
            <p:cNvCxnSpPr>
              <a:cxnSpLocks noChangeAspect="1" noChangeShapeType="1"/>
            </p:cNvCxnSpPr>
            <p:nvPr/>
          </p:nvCxnSpPr>
          <p:spPr bwMode="auto">
            <a:xfrm>
              <a:off x="5824" y="5090"/>
              <a:ext cx="1718" cy="8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92177" name="AutoShape 17"/>
            <p:cNvCxnSpPr>
              <a:cxnSpLocks noChangeAspect="1" noChangeShapeType="1"/>
            </p:cNvCxnSpPr>
            <p:nvPr/>
          </p:nvCxnSpPr>
          <p:spPr bwMode="auto">
            <a:xfrm flipV="1">
              <a:off x="7053" y="4708"/>
              <a:ext cx="570" cy="12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2178" name="AutoShape 18"/>
            <p:cNvCxnSpPr>
              <a:cxnSpLocks noChangeAspect="1" noChangeShapeType="1"/>
            </p:cNvCxnSpPr>
            <p:nvPr/>
          </p:nvCxnSpPr>
          <p:spPr bwMode="auto">
            <a:xfrm flipV="1">
              <a:off x="7055" y="4829"/>
              <a:ext cx="0" cy="877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2179" name="AutoShape 19"/>
            <p:cNvCxnSpPr>
              <a:cxnSpLocks noChangeAspect="1" noChangeShapeType="1"/>
            </p:cNvCxnSpPr>
            <p:nvPr/>
          </p:nvCxnSpPr>
          <p:spPr bwMode="auto">
            <a:xfrm flipV="1">
              <a:off x="5824" y="4830"/>
              <a:ext cx="1220" cy="258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92180" name="Oval 20"/>
            <p:cNvSpPr>
              <a:spLocks noChangeAspect="1" noChangeArrowheads="1"/>
            </p:cNvSpPr>
            <p:nvPr/>
          </p:nvSpPr>
          <p:spPr bwMode="auto">
            <a:xfrm>
              <a:off x="7028" y="4800"/>
              <a:ext cx="57" cy="5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81" name="Text Box 21"/>
            <p:cNvSpPr txBox="1">
              <a:spLocks noChangeArrowheads="1"/>
            </p:cNvSpPr>
            <p:nvPr/>
          </p:nvSpPr>
          <p:spPr bwMode="auto">
            <a:xfrm>
              <a:off x="4042" y="5553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7454" y="5587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83" name="Text Box 23"/>
            <p:cNvSpPr txBox="1">
              <a:spLocks noChangeArrowheads="1"/>
            </p:cNvSpPr>
            <p:nvPr/>
          </p:nvSpPr>
          <p:spPr bwMode="auto">
            <a:xfrm>
              <a:off x="5602" y="4807"/>
              <a:ext cx="1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84" name="Arc 24"/>
            <p:cNvSpPr>
              <a:spLocks/>
            </p:cNvSpPr>
            <p:nvPr/>
          </p:nvSpPr>
          <p:spPr bwMode="auto">
            <a:xfrm rot="-1424934" flipH="1" flipV="1">
              <a:off x="5925" y="4988"/>
              <a:ext cx="485" cy="458"/>
            </a:xfrm>
            <a:custGeom>
              <a:avLst/>
              <a:gdLst>
                <a:gd name="G0" fmla="+- 21386 0 0"/>
                <a:gd name="G1" fmla="+- 13509 0 0"/>
                <a:gd name="G2" fmla="+- 21600 0 0"/>
                <a:gd name="T0" fmla="*/ 0 w 21386"/>
                <a:gd name="T1" fmla="*/ 10476 h 13509"/>
                <a:gd name="T2" fmla="*/ 4532 w 21386"/>
                <a:gd name="T3" fmla="*/ 0 h 13509"/>
                <a:gd name="T4" fmla="*/ 21386 w 21386"/>
                <a:gd name="T5" fmla="*/ 13509 h 13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6" h="13509" fill="none" extrusionOk="0">
                  <a:moveTo>
                    <a:pt x="0" y="10476"/>
                  </a:moveTo>
                  <a:cubicBezTo>
                    <a:pt x="543" y="6640"/>
                    <a:pt x="2109" y="3022"/>
                    <a:pt x="4531" y="-1"/>
                  </a:cubicBezTo>
                </a:path>
                <a:path w="21386" h="13509" stroke="0" extrusionOk="0">
                  <a:moveTo>
                    <a:pt x="0" y="10476"/>
                  </a:moveTo>
                  <a:cubicBezTo>
                    <a:pt x="543" y="6640"/>
                    <a:pt x="2109" y="3022"/>
                    <a:pt x="4531" y="-1"/>
                  </a:cubicBezTo>
                  <a:lnTo>
                    <a:pt x="21386" y="1350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85" name="Arc 25"/>
            <p:cNvSpPr>
              <a:spLocks/>
            </p:cNvSpPr>
            <p:nvPr/>
          </p:nvSpPr>
          <p:spPr bwMode="auto">
            <a:xfrm rot="-1424934" flipH="1" flipV="1">
              <a:off x="5684" y="4202"/>
              <a:ext cx="634" cy="900"/>
            </a:xfrm>
            <a:custGeom>
              <a:avLst/>
              <a:gdLst>
                <a:gd name="G0" fmla="+- 21600 0 0"/>
                <a:gd name="G1" fmla="+- 2200 0 0"/>
                <a:gd name="G2" fmla="+- 21600 0 0"/>
                <a:gd name="T0" fmla="*/ 10122 w 21600"/>
                <a:gd name="T1" fmla="*/ 20498 h 20498"/>
                <a:gd name="T2" fmla="*/ 112 w 21600"/>
                <a:gd name="T3" fmla="*/ 0 h 20498"/>
                <a:gd name="T4" fmla="*/ 21600 w 21600"/>
                <a:gd name="T5" fmla="*/ 2200 h 20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498" fill="none" extrusionOk="0">
                  <a:moveTo>
                    <a:pt x="10122" y="20497"/>
                  </a:moveTo>
                  <a:cubicBezTo>
                    <a:pt x="3823" y="16547"/>
                    <a:pt x="0" y="9634"/>
                    <a:pt x="0" y="2200"/>
                  </a:cubicBezTo>
                  <a:cubicBezTo>
                    <a:pt x="-1" y="1465"/>
                    <a:pt x="37" y="730"/>
                    <a:pt x="112" y="0"/>
                  </a:cubicBezTo>
                </a:path>
                <a:path w="21600" h="20498" stroke="0" extrusionOk="0">
                  <a:moveTo>
                    <a:pt x="10122" y="20497"/>
                  </a:moveTo>
                  <a:cubicBezTo>
                    <a:pt x="3823" y="16547"/>
                    <a:pt x="0" y="9634"/>
                    <a:pt x="0" y="2200"/>
                  </a:cubicBezTo>
                  <a:cubicBezTo>
                    <a:pt x="-1" y="1465"/>
                    <a:pt x="37" y="730"/>
                    <a:pt x="112" y="0"/>
                  </a:cubicBezTo>
                  <a:lnTo>
                    <a:pt x="21600" y="22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86" name="Arc 26"/>
            <p:cNvSpPr>
              <a:spLocks/>
            </p:cNvSpPr>
            <p:nvPr/>
          </p:nvSpPr>
          <p:spPr bwMode="auto">
            <a:xfrm rot="-1424934" flipH="1" flipV="1">
              <a:off x="4450" y="5426"/>
              <a:ext cx="352" cy="5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060 w 42060"/>
                <a:gd name="T1" fmla="*/ 28524 h 43200"/>
                <a:gd name="T2" fmla="*/ 41222 w 42060"/>
                <a:gd name="T3" fmla="*/ 12569 h 43200"/>
                <a:gd name="T4" fmla="*/ 21600 w 420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60" h="43200" fill="none" extrusionOk="0">
                  <a:moveTo>
                    <a:pt x="42060" y="28524"/>
                  </a:moveTo>
                  <a:cubicBezTo>
                    <a:pt x="39091" y="37296"/>
                    <a:pt x="3086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033" y="-1"/>
                    <a:pt x="37695" y="4908"/>
                    <a:pt x="41221" y="12569"/>
                  </a:cubicBezTo>
                </a:path>
                <a:path w="42060" h="43200" stroke="0" extrusionOk="0">
                  <a:moveTo>
                    <a:pt x="42060" y="28524"/>
                  </a:moveTo>
                  <a:cubicBezTo>
                    <a:pt x="39091" y="37296"/>
                    <a:pt x="3086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033" y="-1"/>
                    <a:pt x="37695" y="4908"/>
                    <a:pt x="41221" y="1256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2187" name="Text Box 27"/>
            <p:cNvSpPr txBox="1">
              <a:spLocks noChangeArrowheads="1"/>
            </p:cNvSpPr>
            <p:nvPr/>
          </p:nvSpPr>
          <p:spPr bwMode="auto">
            <a:xfrm>
              <a:off x="6455" y="5013"/>
              <a:ext cx="182" cy="342"/>
            </a:xfrm>
            <a:prstGeom prst="rect">
              <a:avLst/>
            </a:prstGeom>
            <a:solidFill>
              <a:srgbClr val="F2F2F2">
                <a:alpha val="7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188" name="AutoShape 28"/>
            <p:cNvCxnSpPr>
              <a:cxnSpLocks noChangeAspect="1" noChangeShapeType="1"/>
            </p:cNvCxnSpPr>
            <p:nvPr/>
          </p:nvCxnSpPr>
          <p:spPr bwMode="auto">
            <a:xfrm>
              <a:off x="5824" y="5091"/>
              <a:ext cx="1234" cy="619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92189" name="Oval 29"/>
            <p:cNvSpPr>
              <a:spLocks noChangeAspect="1" noChangeArrowheads="1"/>
            </p:cNvSpPr>
            <p:nvPr/>
          </p:nvSpPr>
          <p:spPr bwMode="auto">
            <a:xfrm>
              <a:off x="5800" y="5059"/>
              <a:ext cx="57" cy="5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19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  <p:sp>
        <p:nvSpPr>
          <p:cNvPr id="35" name="Rechteck 34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Herstellung eines Bildes durch Drehungen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18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 / </a:t>
            </a:r>
            <a:r>
              <a:rPr lang="de-CH" sz="2400" dirty="0" err="1" smtClean="0"/>
              <a:t>FiE</a:t>
            </a:r>
            <a:endParaRPr lang="de-CH" sz="2400" dirty="0" smtClean="0"/>
          </a:p>
        </p:txBody>
      </p:sp>
      <p:grpSp>
        <p:nvGrpSpPr>
          <p:cNvPr id="89132" name="Group 44"/>
          <p:cNvGrpSpPr>
            <a:grpSpLocks/>
          </p:cNvGrpSpPr>
          <p:nvPr/>
        </p:nvGrpSpPr>
        <p:grpSpPr bwMode="auto">
          <a:xfrm>
            <a:off x="1728000" y="2174400"/>
            <a:ext cx="4500563" cy="3136900"/>
            <a:chOff x="2466" y="10043"/>
            <a:chExt cx="7087" cy="4938"/>
          </a:xfrm>
        </p:grpSpPr>
        <p:grpSp>
          <p:nvGrpSpPr>
            <p:cNvPr id="89133" name="Group 45"/>
            <p:cNvGrpSpPr>
              <a:grpSpLocks noChangeAspect="1"/>
            </p:cNvGrpSpPr>
            <p:nvPr/>
          </p:nvGrpSpPr>
          <p:grpSpPr bwMode="auto">
            <a:xfrm>
              <a:off x="4427" y="12383"/>
              <a:ext cx="2582" cy="1092"/>
              <a:chOff x="4305" y="10260"/>
              <a:chExt cx="4610" cy="1950"/>
            </a:xfrm>
          </p:grpSpPr>
          <p:cxnSp>
            <p:nvCxnSpPr>
              <p:cNvPr id="89134" name="AutoShape 4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135" y="11085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35" name="AutoShape 47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5480" y="10325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36" name="AutoShape 48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5960" y="11150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37" name="AutoShape 4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305" y="10325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38" name="AutoShape 50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7740" y="11085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39" name="AutoShape 51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7260" y="10260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40" name="AutoShape 52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4305" y="11385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41" name="AutoShape 53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6085" y="11320"/>
                <a:ext cx="1655" cy="82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42" name="AutoShape 54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480" y="10260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43" name="AutoShape 55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5960" y="12145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44" name="AutoShape 56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4305" y="11320"/>
                <a:ext cx="1780" cy="65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145" name="AutoShape 5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6085" y="10260"/>
                <a:ext cx="1175" cy="1060"/>
              </a:xfrm>
              <a:prstGeom prst="straightConnector1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89146" name="Freeform 58"/>
            <p:cNvSpPr>
              <a:spLocks noChangeAspect="1"/>
            </p:cNvSpPr>
            <p:nvPr/>
          </p:nvSpPr>
          <p:spPr bwMode="auto">
            <a:xfrm>
              <a:off x="4977" y="12341"/>
              <a:ext cx="1397" cy="576"/>
            </a:xfrm>
            <a:custGeom>
              <a:avLst/>
              <a:gdLst/>
              <a:ahLst/>
              <a:cxnLst>
                <a:cxn ang="0">
                  <a:pos x="642" y="1027"/>
                </a:cxn>
                <a:cxn ang="0">
                  <a:pos x="1846" y="956"/>
                </a:cxn>
                <a:cxn ang="0">
                  <a:pos x="2495" y="307"/>
                </a:cxn>
                <a:cxn ang="0">
                  <a:pos x="1882" y="0"/>
                </a:cxn>
                <a:cxn ang="0">
                  <a:pos x="143" y="115"/>
                </a:cxn>
                <a:cxn ang="0">
                  <a:pos x="0" y="243"/>
                </a:cxn>
                <a:cxn ang="0">
                  <a:pos x="642" y="1027"/>
                </a:cxn>
              </a:cxnLst>
              <a:rect l="0" t="0" r="r" b="b"/>
              <a:pathLst>
                <a:path w="2495" h="1027">
                  <a:moveTo>
                    <a:pt x="642" y="1027"/>
                  </a:moveTo>
                  <a:lnTo>
                    <a:pt x="1846" y="956"/>
                  </a:lnTo>
                  <a:lnTo>
                    <a:pt x="2495" y="307"/>
                  </a:lnTo>
                  <a:lnTo>
                    <a:pt x="1882" y="0"/>
                  </a:lnTo>
                  <a:lnTo>
                    <a:pt x="143" y="115"/>
                  </a:lnTo>
                  <a:lnTo>
                    <a:pt x="0" y="243"/>
                  </a:lnTo>
                  <a:lnTo>
                    <a:pt x="642" y="10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9147" name="Text Box 59"/>
            <p:cNvSpPr txBox="1">
              <a:spLocks noChangeArrowheads="1"/>
            </p:cNvSpPr>
            <p:nvPr/>
          </p:nvSpPr>
          <p:spPr bwMode="auto">
            <a:xfrm>
              <a:off x="5219" y="12475"/>
              <a:ext cx="431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48" name="Text Box 60"/>
            <p:cNvSpPr txBox="1">
              <a:spLocks noChangeArrowheads="1"/>
            </p:cNvSpPr>
            <p:nvPr/>
          </p:nvSpPr>
          <p:spPr bwMode="auto">
            <a:xfrm>
              <a:off x="5281" y="10447"/>
              <a:ext cx="5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9149" name="Group 61"/>
            <p:cNvGrpSpPr>
              <a:grpSpLocks/>
            </p:cNvGrpSpPr>
            <p:nvPr/>
          </p:nvGrpSpPr>
          <p:grpSpPr bwMode="auto">
            <a:xfrm>
              <a:off x="2466" y="11442"/>
              <a:ext cx="7087" cy="3539"/>
              <a:chOff x="156" y="12250"/>
              <a:chExt cx="7087" cy="3539"/>
            </a:xfrm>
          </p:grpSpPr>
          <p:sp>
            <p:nvSpPr>
              <p:cNvPr id="89150" name="Freeform 62"/>
              <p:cNvSpPr>
                <a:spLocks noChangeAspect="1"/>
              </p:cNvSpPr>
              <p:nvPr/>
            </p:nvSpPr>
            <p:spPr bwMode="auto">
              <a:xfrm>
                <a:off x="156" y="12257"/>
                <a:ext cx="7087" cy="3532"/>
              </a:xfrm>
              <a:custGeom>
                <a:avLst/>
                <a:gdLst/>
                <a:ahLst/>
                <a:cxnLst>
                  <a:cxn ang="0">
                    <a:pos x="1902" y="0"/>
                  </a:cxn>
                  <a:cxn ang="0">
                    <a:pos x="3816" y="943"/>
                  </a:cxn>
                  <a:cxn ang="0">
                    <a:pos x="1910" y="1902"/>
                  </a:cxn>
                  <a:cxn ang="0">
                    <a:pos x="0" y="948"/>
                  </a:cxn>
                  <a:cxn ang="0">
                    <a:pos x="1902" y="0"/>
                  </a:cxn>
                </a:cxnLst>
                <a:rect l="0" t="0" r="r" b="b"/>
                <a:pathLst>
                  <a:path w="3816" h="1902">
                    <a:moveTo>
                      <a:pt x="1902" y="0"/>
                    </a:moveTo>
                    <a:lnTo>
                      <a:pt x="3816" y="943"/>
                    </a:lnTo>
                    <a:lnTo>
                      <a:pt x="1910" y="1902"/>
                    </a:lnTo>
                    <a:lnTo>
                      <a:pt x="0" y="948"/>
                    </a:lnTo>
                    <a:lnTo>
                      <a:pt x="1902" y="0"/>
                    </a:lnTo>
                    <a:close/>
                  </a:path>
                </a:pathLst>
              </a:custGeom>
              <a:no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89151" name="Freeform 63"/>
              <p:cNvSpPr>
                <a:spLocks/>
              </p:cNvSpPr>
              <p:nvPr/>
            </p:nvSpPr>
            <p:spPr bwMode="auto">
              <a:xfrm>
                <a:off x="2368" y="12250"/>
                <a:ext cx="2280" cy="662"/>
              </a:xfrm>
              <a:custGeom>
                <a:avLst/>
                <a:gdLst/>
                <a:ahLst/>
                <a:cxnLst>
                  <a:cxn ang="0">
                    <a:pos x="0" y="662"/>
                  </a:cxn>
                  <a:cxn ang="0">
                    <a:pos x="1331" y="0"/>
                  </a:cxn>
                  <a:cxn ang="0">
                    <a:pos x="2280" y="478"/>
                  </a:cxn>
                </a:cxnLst>
                <a:rect l="0" t="0" r="r" b="b"/>
                <a:pathLst>
                  <a:path w="2280" h="662">
                    <a:moveTo>
                      <a:pt x="0" y="662"/>
                    </a:moveTo>
                    <a:lnTo>
                      <a:pt x="1331" y="0"/>
                    </a:lnTo>
                    <a:lnTo>
                      <a:pt x="2280" y="478"/>
                    </a:lnTo>
                  </a:path>
                </a:pathLst>
              </a:custGeom>
              <a:noFill/>
              <a:ln w="1905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89152" name="Freeform 64"/>
            <p:cNvSpPr>
              <a:spLocks noChangeAspect="1"/>
            </p:cNvSpPr>
            <p:nvPr/>
          </p:nvSpPr>
          <p:spPr bwMode="auto">
            <a:xfrm>
              <a:off x="5421" y="10739"/>
              <a:ext cx="1587" cy="1157"/>
            </a:xfrm>
            <a:custGeom>
              <a:avLst/>
              <a:gdLst/>
              <a:ahLst/>
              <a:cxnLst>
                <a:cxn ang="0">
                  <a:pos x="1655" y="2065"/>
                </a:cxn>
                <a:cxn ang="0">
                  <a:pos x="2833" y="2005"/>
                </a:cxn>
                <a:cxn ang="0">
                  <a:pos x="1173" y="0"/>
                </a:cxn>
                <a:cxn ang="0">
                  <a:pos x="0" y="65"/>
                </a:cxn>
                <a:cxn ang="0">
                  <a:pos x="1655" y="2065"/>
                </a:cxn>
              </a:cxnLst>
              <a:rect l="0" t="0" r="r" b="b"/>
              <a:pathLst>
                <a:path w="2833" h="2065">
                  <a:moveTo>
                    <a:pt x="1655" y="2065"/>
                  </a:moveTo>
                  <a:lnTo>
                    <a:pt x="2833" y="2005"/>
                  </a:lnTo>
                  <a:lnTo>
                    <a:pt x="1173" y="0"/>
                  </a:lnTo>
                  <a:lnTo>
                    <a:pt x="0" y="65"/>
                  </a:lnTo>
                  <a:lnTo>
                    <a:pt x="1655" y="2065"/>
                  </a:lnTo>
                  <a:close/>
                </a:path>
              </a:pathLst>
            </a:custGeom>
            <a:solidFill>
              <a:srgbClr val="F2F2F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89153" name="AutoShape 65"/>
            <p:cNvCxnSpPr>
              <a:cxnSpLocks noChangeAspect="1" noChangeShapeType="1"/>
            </p:cNvCxnSpPr>
            <p:nvPr/>
          </p:nvCxnSpPr>
          <p:spPr bwMode="auto">
            <a:xfrm flipV="1">
              <a:off x="6013" y="11863"/>
              <a:ext cx="996" cy="10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54" name="AutoShape 66"/>
            <p:cNvCxnSpPr>
              <a:cxnSpLocks noChangeAspect="1" noChangeShapeType="1"/>
            </p:cNvCxnSpPr>
            <p:nvPr/>
          </p:nvCxnSpPr>
          <p:spPr bwMode="auto">
            <a:xfrm flipH="1" flipV="1">
              <a:off x="5087" y="11765"/>
              <a:ext cx="926" cy="11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55" name="AutoShape 67"/>
            <p:cNvCxnSpPr>
              <a:cxnSpLocks noChangeAspect="1" noChangeShapeType="1"/>
            </p:cNvCxnSpPr>
            <p:nvPr/>
          </p:nvCxnSpPr>
          <p:spPr bwMode="auto">
            <a:xfrm flipH="1">
              <a:off x="5350" y="12881"/>
              <a:ext cx="663" cy="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56" name="AutoShape 68"/>
            <p:cNvCxnSpPr>
              <a:cxnSpLocks noChangeAspect="1" noChangeShapeType="1"/>
            </p:cNvCxnSpPr>
            <p:nvPr/>
          </p:nvCxnSpPr>
          <p:spPr bwMode="auto">
            <a:xfrm flipH="1">
              <a:off x="6347" y="11865"/>
              <a:ext cx="662" cy="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57" name="AutoShape 69"/>
            <p:cNvCxnSpPr>
              <a:cxnSpLocks noChangeAspect="1" noChangeShapeType="1"/>
            </p:cNvCxnSpPr>
            <p:nvPr/>
          </p:nvCxnSpPr>
          <p:spPr bwMode="auto">
            <a:xfrm flipH="1">
              <a:off x="4422" y="11767"/>
              <a:ext cx="663" cy="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58" name="AutoShape 70"/>
            <p:cNvCxnSpPr>
              <a:cxnSpLocks noChangeAspect="1" noChangeShapeType="1"/>
            </p:cNvCxnSpPr>
            <p:nvPr/>
          </p:nvCxnSpPr>
          <p:spPr bwMode="auto">
            <a:xfrm flipV="1">
              <a:off x="5085" y="10746"/>
              <a:ext cx="996" cy="10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59" name="AutoShape 71"/>
            <p:cNvCxnSpPr>
              <a:cxnSpLocks noChangeAspect="1" noChangeShapeType="1"/>
            </p:cNvCxnSpPr>
            <p:nvPr/>
          </p:nvCxnSpPr>
          <p:spPr bwMode="auto">
            <a:xfrm flipV="1">
              <a:off x="4423" y="10784"/>
              <a:ext cx="996" cy="10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60" name="AutoShape 72"/>
            <p:cNvCxnSpPr>
              <a:cxnSpLocks noChangeAspect="1" noChangeShapeType="1"/>
            </p:cNvCxnSpPr>
            <p:nvPr/>
          </p:nvCxnSpPr>
          <p:spPr bwMode="auto">
            <a:xfrm flipV="1">
              <a:off x="5352" y="11896"/>
              <a:ext cx="995" cy="10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61" name="AutoShape 73"/>
            <p:cNvCxnSpPr>
              <a:cxnSpLocks noChangeAspect="1" noChangeShapeType="1"/>
            </p:cNvCxnSpPr>
            <p:nvPr/>
          </p:nvCxnSpPr>
          <p:spPr bwMode="auto">
            <a:xfrm flipH="1" flipV="1">
              <a:off x="4422" y="11797"/>
              <a:ext cx="926" cy="11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9162" name="Freeform 74"/>
            <p:cNvSpPr>
              <a:spLocks noChangeAspect="1"/>
            </p:cNvSpPr>
            <p:nvPr/>
          </p:nvSpPr>
          <p:spPr bwMode="auto">
            <a:xfrm>
              <a:off x="5346" y="11860"/>
              <a:ext cx="1663" cy="1056"/>
            </a:xfrm>
            <a:custGeom>
              <a:avLst/>
              <a:gdLst/>
              <a:ahLst/>
              <a:cxnLst>
                <a:cxn ang="0">
                  <a:pos x="1196" y="1822"/>
                </a:cxn>
                <a:cxn ang="0">
                  <a:pos x="2968" y="0"/>
                </a:cxn>
                <a:cxn ang="0">
                  <a:pos x="1784" y="63"/>
                </a:cxn>
                <a:cxn ang="0">
                  <a:pos x="0" y="1885"/>
                </a:cxn>
                <a:cxn ang="0">
                  <a:pos x="1196" y="1822"/>
                </a:cxn>
              </a:cxnLst>
              <a:rect l="0" t="0" r="r" b="b"/>
              <a:pathLst>
                <a:path w="2968" h="1885">
                  <a:moveTo>
                    <a:pt x="1196" y="1822"/>
                  </a:moveTo>
                  <a:lnTo>
                    <a:pt x="2968" y="0"/>
                  </a:lnTo>
                  <a:lnTo>
                    <a:pt x="1784" y="63"/>
                  </a:lnTo>
                  <a:lnTo>
                    <a:pt x="0" y="1885"/>
                  </a:lnTo>
                  <a:lnTo>
                    <a:pt x="1196" y="1822"/>
                  </a:lnTo>
                  <a:close/>
                </a:path>
              </a:pathLst>
            </a:custGeom>
            <a:solidFill>
              <a:srgbClr val="A5A5A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89163" name="AutoShape 75"/>
            <p:cNvCxnSpPr>
              <a:cxnSpLocks noChangeAspect="1" noChangeShapeType="1"/>
            </p:cNvCxnSpPr>
            <p:nvPr/>
          </p:nvCxnSpPr>
          <p:spPr bwMode="auto">
            <a:xfrm flipV="1">
              <a:off x="7006" y="11863"/>
              <a:ext cx="0" cy="975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9164" name="AutoShape 76"/>
            <p:cNvCxnSpPr>
              <a:cxnSpLocks noChangeAspect="1" noChangeShapeType="1"/>
            </p:cNvCxnSpPr>
            <p:nvPr/>
          </p:nvCxnSpPr>
          <p:spPr bwMode="auto">
            <a:xfrm flipH="1" flipV="1">
              <a:off x="6343" y="11894"/>
              <a:ext cx="5" cy="1535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9165" name="AutoShape 77"/>
            <p:cNvCxnSpPr>
              <a:cxnSpLocks noChangeAspect="1" noChangeShapeType="1"/>
            </p:cNvCxnSpPr>
            <p:nvPr/>
          </p:nvCxnSpPr>
          <p:spPr bwMode="auto">
            <a:xfrm flipV="1">
              <a:off x="5348" y="12914"/>
              <a:ext cx="0" cy="55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9166" name="AutoShape 78"/>
            <p:cNvCxnSpPr>
              <a:cxnSpLocks noChangeAspect="1" noChangeShapeType="1"/>
            </p:cNvCxnSpPr>
            <p:nvPr/>
          </p:nvCxnSpPr>
          <p:spPr bwMode="auto">
            <a:xfrm flipV="1">
              <a:off x="6011" y="10180"/>
              <a:ext cx="1" cy="95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lg"/>
            </a:ln>
          </p:spPr>
        </p:cxnSp>
        <p:cxnSp>
          <p:nvCxnSpPr>
            <p:cNvPr id="89167" name="AutoShape 79"/>
            <p:cNvCxnSpPr>
              <a:cxnSpLocks noChangeAspect="1" noChangeShapeType="1"/>
            </p:cNvCxnSpPr>
            <p:nvPr/>
          </p:nvCxnSpPr>
          <p:spPr bwMode="auto">
            <a:xfrm flipH="1" flipV="1">
              <a:off x="4427" y="11800"/>
              <a:ext cx="5" cy="1209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9168" name="AutoShape 80"/>
            <p:cNvCxnSpPr>
              <a:cxnSpLocks noChangeAspect="1" noChangeShapeType="1"/>
            </p:cNvCxnSpPr>
            <p:nvPr/>
          </p:nvCxnSpPr>
          <p:spPr bwMode="auto">
            <a:xfrm flipV="1">
              <a:off x="6013" y="11148"/>
              <a:ext cx="1" cy="173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9169" name="AutoShape 81"/>
            <p:cNvCxnSpPr>
              <a:cxnSpLocks noChangeAspect="1" noChangeShapeType="1"/>
            </p:cNvCxnSpPr>
            <p:nvPr/>
          </p:nvCxnSpPr>
          <p:spPr bwMode="auto">
            <a:xfrm flipH="1">
              <a:off x="4395" y="12880"/>
              <a:ext cx="1618" cy="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cxnSp>
          <p:nvCxnSpPr>
            <p:cNvPr id="89170" name="AutoShape 82"/>
            <p:cNvCxnSpPr>
              <a:cxnSpLocks noChangeAspect="1" noChangeShapeType="1"/>
            </p:cNvCxnSpPr>
            <p:nvPr/>
          </p:nvCxnSpPr>
          <p:spPr bwMode="auto">
            <a:xfrm>
              <a:off x="6013" y="12880"/>
              <a:ext cx="1722" cy="8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</p:cxnSp>
        <p:sp>
          <p:nvSpPr>
            <p:cNvPr id="89171" name="Oval 83"/>
            <p:cNvSpPr>
              <a:spLocks noChangeAspect="1" noChangeArrowheads="1"/>
            </p:cNvSpPr>
            <p:nvPr/>
          </p:nvSpPr>
          <p:spPr bwMode="auto">
            <a:xfrm>
              <a:off x="5982" y="11120"/>
              <a:ext cx="57" cy="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9172" name="Text Box 84"/>
            <p:cNvSpPr txBox="1">
              <a:spLocks noChangeArrowheads="1"/>
            </p:cNvSpPr>
            <p:nvPr/>
          </p:nvSpPr>
          <p:spPr bwMode="auto">
            <a:xfrm>
              <a:off x="6309" y="11584"/>
              <a:ext cx="57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73" name="Text Box 85"/>
            <p:cNvSpPr txBox="1">
              <a:spLocks noChangeArrowheads="1"/>
            </p:cNvSpPr>
            <p:nvPr/>
          </p:nvSpPr>
          <p:spPr bwMode="auto">
            <a:xfrm>
              <a:off x="7073" y="11690"/>
              <a:ext cx="44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D°°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74" name="Text Box 86"/>
            <p:cNvSpPr txBox="1">
              <a:spLocks noChangeArrowheads="1"/>
            </p:cNvSpPr>
            <p:nvPr/>
          </p:nvSpPr>
          <p:spPr bwMode="auto">
            <a:xfrm>
              <a:off x="5960" y="12893"/>
              <a:ext cx="247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75" name="Text Box 87"/>
            <p:cNvSpPr txBox="1">
              <a:spLocks noChangeArrowheads="1"/>
            </p:cNvSpPr>
            <p:nvPr/>
          </p:nvSpPr>
          <p:spPr bwMode="auto">
            <a:xfrm>
              <a:off x="7611" y="13361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76" name="Text Box 88"/>
            <p:cNvSpPr txBox="1">
              <a:spLocks noChangeArrowheads="1"/>
            </p:cNvSpPr>
            <p:nvPr/>
          </p:nvSpPr>
          <p:spPr bwMode="auto">
            <a:xfrm>
              <a:off x="4312" y="13364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77" name="Text Box 89"/>
            <p:cNvSpPr txBox="1">
              <a:spLocks noChangeArrowheads="1"/>
            </p:cNvSpPr>
            <p:nvPr/>
          </p:nvSpPr>
          <p:spPr bwMode="auto">
            <a:xfrm>
              <a:off x="6071" y="10043"/>
              <a:ext cx="26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de-CH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hteck 52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Herstellung eines Bildes durch Drehungen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17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Berechnung der Bildpunkte</a:t>
            </a:r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1714480" y="2285992"/>
            <a:ext cx="3187700" cy="3132137"/>
            <a:chOff x="2281" y="10757"/>
            <a:chExt cx="5020" cy="4931"/>
          </a:xfrm>
        </p:grpSpPr>
        <p:sp>
          <p:nvSpPr>
            <p:cNvPr id="52238" name="Freeform 14"/>
            <p:cNvSpPr>
              <a:spLocks/>
            </p:cNvSpPr>
            <p:nvPr/>
          </p:nvSpPr>
          <p:spPr bwMode="auto">
            <a:xfrm rot="5400000">
              <a:off x="1933" y="12111"/>
              <a:ext cx="2840" cy="1136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2840" y="1136"/>
                </a:cxn>
                <a:cxn ang="0">
                  <a:pos x="2840" y="0"/>
                </a:cxn>
                <a:cxn ang="0">
                  <a:pos x="0" y="1136"/>
                </a:cxn>
              </a:cxnLst>
              <a:rect l="0" t="0" r="r" b="b"/>
              <a:pathLst>
                <a:path w="2840" h="1136">
                  <a:moveTo>
                    <a:pt x="0" y="1136"/>
                  </a:moveTo>
                  <a:lnTo>
                    <a:pt x="2840" y="1136"/>
                  </a:lnTo>
                  <a:lnTo>
                    <a:pt x="2840" y="0"/>
                  </a:lnTo>
                  <a:lnTo>
                    <a:pt x="0" y="1136"/>
                  </a:lnTo>
                  <a:close/>
                </a:path>
              </a:pathLst>
            </a:custGeom>
            <a:solidFill>
              <a:srgbClr val="F2F2F2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5720" y="12119"/>
              <a:ext cx="1415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P° (x°, y°)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5397" y="10757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de-CH" sz="1100" dirty="0" smtClean="0">
                  <a:latin typeface="Myriad Pro" pitchFamily="34" charset="0"/>
                  <a:cs typeface="Arial" pitchFamily="34" charset="0"/>
                </a:rPr>
                <a:t>y°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1" name="Text Box 17"/>
            <p:cNvSpPr txBox="1">
              <a:spLocks noChangeArrowheads="1"/>
            </p:cNvSpPr>
            <p:nvPr/>
          </p:nvSpPr>
          <p:spPr bwMode="auto">
            <a:xfrm>
              <a:off x="2281" y="12109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de-CH" sz="1100" dirty="0" smtClean="0">
                  <a:latin typeface="Myriad Pro" pitchFamily="34" charset="0"/>
                  <a:cs typeface="Arial" pitchFamily="34" charset="0"/>
                </a:rPr>
                <a:t>x°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2330" y="15213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1.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6813" y="10807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2.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4" name="Text Box 20"/>
            <p:cNvSpPr txBox="1">
              <a:spLocks noChangeArrowheads="1"/>
            </p:cNvSpPr>
            <p:nvPr/>
          </p:nvSpPr>
          <p:spPr bwMode="auto">
            <a:xfrm>
              <a:off x="4632" y="13186"/>
              <a:ext cx="580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Q°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5" name="Text Box 21"/>
            <p:cNvSpPr txBox="1">
              <a:spLocks noChangeArrowheads="1"/>
            </p:cNvSpPr>
            <p:nvPr/>
          </p:nvSpPr>
          <p:spPr bwMode="auto">
            <a:xfrm>
              <a:off x="2379" y="10821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O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246" name="AutoShape 22"/>
            <p:cNvCxnSpPr>
              <a:cxnSpLocks noChangeShapeType="1"/>
            </p:cNvCxnSpPr>
            <p:nvPr/>
          </p:nvCxnSpPr>
          <p:spPr bwMode="auto">
            <a:xfrm>
              <a:off x="2496" y="11262"/>
              <a:ext cx="457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247" name="AutoShape 23"/>
            <p:cNvCxnSpPr>
              <a:cxnSpLocks noChangeShapeType="1"/>
            </p:cNvCxnSpPr>
            <p:nvPr/>
          </p:nvCxnSpPr>
          <p:spPr bwMode="auto">
            <a:xfrm>
              <a:off x="2780" y="10978"/>
              <a:ext cx="1" cy="46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2248" name="Freeform 24"/>
            <p:cNvSpPr>
              <a:spLocks/>
            </p:cNvSpPr>
            <p:nvPr/>
          </p:nvSpPr>
          <p:spPr bwMode="auto">
            <a:xfrm rot="2550255">
              <a:off x="2789" y="11226"/>
              <a:ext cx="2840" cy="1136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2840" y="1136"/>
                </a:cxn>
                <a:cxn ang="0">
                  <a:pos x="2840" y="0"/>
                </a:cxn>
                <a:cxn ang="0">
                  <a:pos x="0" y="1136"/>
                </a:cxn>
              </a:cxnLst>
              <a:rect l="0" t="0" r="r" b="b"/>
              <a:pathLst>
                <a:path w="2840" h="1136">
                  <a:moveTo>
                    <a:pt x="0" y="1136"/>
                  </a:moveTo>
                  <a:lnTo>
                    <a:pt x="2840" y="1136"/>
                  </a:lnTo>
                  <a:lnTo>
                    <a:pt x="2840" y="0"/>
                  </a:lnTo>
                  <a:lnTo>
                    <a:pt x="0" y="1136"/>
                  </a:lnTo>
                  <a:close/>
                </a:path>
              </a:pathLst>
            </a:custGeom>
            <a:solidFill>
              <a:srgbClr val="F2F2F2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52249" name="AutoShape 25"/>
            <p:cNvCxnSpPr>
              <a:cxnSpLocks noChangeShapeType="1"/>
            </p:cNvCxnSpPr>
            <p:nvPr/>
          </p:nvCxnSpPr>
          <p:spPr bwMode="auto">
            <a:xfrm flipH="1" flipV="1">
              <a:off x="2701" y="12334"/>
              <a:ext cx="2919" cy="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2250" name="AutoShape 26"/>
            <p:cNvCxnSpPr>
              <a:cxnSpLocks noChangeShapeType="1"/>
            </p:cNvCxnSpPr>
            <p:nvPr/>
          </p:nvCxnSpPr>
          <p:spPr bwMode="auto">
            <a:xfrm flipV="1">
              <a:off x="5632" y="11177"/>
              <a:ext cx="1" cy="11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52251" name="Oval 27"/>
            <p:cNvSpPr>
              <a:spLocks noChangeAspect="1" noChangeArrowheads="1"/>
            </p:cNvSpPr>
            <p:nvPr/>
          </p:nvSpPr>
          <p:spPr bwMode="auto">
            <a:xfrm>
              <a:off x="5591" y="12283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819" y="12369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x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185" y="12624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y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4" name="Oval 30"/>
            <p:cNvSpPr>
              <a:spLocks noChangeAspect="1" noChangeArrowheads="1"/>
            </p:cNvSpPr>
            <p:nvPr/>
          </p:nvSpPr>
          <p:spPr bwMode="auto">
            <a:xfrm>
              <a:off x="2749" y="11220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55" name="Arc 31"/>
            <p:cNvSpPr>
              <a:spLocks/>
            </p:cNvSpPr>
            <p:nvPr/>
          </p:nvSpPr>
          <p:spPr bwMode="auto">
            <a:xfrm flipV="1">
              <a:off x="2805" y="11266"/>
              <a:ext cx="484" cy="6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467"/>
                <a:gd name="T1" fmla="*/ 0 h 21600"/>
                <a:gd name="T2" fmla="*/ 15467 w 15467"/>
                <a:gd name="T3" fmla="*/ 6522 h 21600"/>
                <a:gd name="T4" fmla="*/ 0 w 1546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67" h="21600" fill="none" extrusionOk="0">
                  <a:moveTo>
                    <a:pt x="-1" y="0"/>
                  </a:moveTo>
                  <a:cubicBezTo>
                    <a:pt x="5824" y="0"/>
                    <a:pt x="11401" y="2351"/>
                    <a:pt x="15466" y="6522"/>
                  </a:cubicBezTo>
                </a:path>
                <a:path w="15467" h="21600" stroke="0" extrusionOk="0">
                  <a:moveTo>
                    <a:pt x="-1" y="0"/>
                  </a:moveTo>
                  <a:cubicBezTo>
                    <a:pt x="5824" y="0"/>
                    <a:pt x="11401" y="2351"/>
                    <a:pt x="15466" y="6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56" name="Text Box 32"/>
            <p:cNvSpPr txBox="1">
              <a:spLocks noChangeArrowheads="1"/>
            </p:cNvSpPr>
            <p:nvPr/>
          </p:nvSpPr>
          <p:spPr bwMode="auto">
            <a:xfrm>
              <a:off x="2754" y="11442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257" name="AutoShape 33"/>
            <p:cNvCxnSpPr>
              <a:cxnSpLocks noChangeShapeType="1"/>
            </p:cNvCxnSpPr>
            <p:nvPr/>
          </p:nvCxnSpPr>
          <p:spPr bwMode="auto">
            <a:xfrm flipV="1">
              <a:off x="4868" y="11252"/>
              <a:ext cx="1" cy="19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52258" name="Oval 34"/>
            <p:cNvSpPr>
              <a:spLocks noChangeAspect="1" noChangeArrowheads="1"/>
            </p:cNvSpPr>
            <p:nvPr/>
          </p:nvSpPr>
          <p:spPr bwMode="auto">
            <a:xfrm>
              <a:off x="4827" y="13134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59" name="Oval 35"/>
            <p:cNvSpPr>
              <a:spLocks noChangeAspect="1" noChangeArrowheads="1"/>
            </p:cNvSpPr>
            <p:nvPr/>
          </p:nvSpPr>
          <p:spPr bwMode="auto">
            <a:xfrm>
              <a:off x="4828" y="12308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60" name="Text Box 36"/>
            <p:cNvSpPr txBox="1">
              <a:spLocks noChangeArrowheads="1"/>
            </p:cNvSpPr>
            <p:nvPr/>
          </p:nvSpPr>
          <p:spPr bwMode="auto">
            <a:xfrm>
              <a:off x="4521" y="11959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R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1" name="Oval 37"/>
            <p:cNvSpPr>
              <a:spLocks noChangeAspect="1" noChangeArrowheads="1"/>
            </p:cNvSpPr>
            <p:nvPr/>
          </p:nvSpPr>
          <p:spPr bwMode="auto">
            <a:xfrm>
              <a:off x="4839" y="11219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62" name="Text Box 38"/>
            <p:cNvSpPr txBox="1">
              <a:spLocks noChangeArrowheads="1"/>
            </p:cNvSpPr>
            <p:nvPr/>
          </p:nvSpPr>
          <p:spPr bwMode="auto">
            <a:xfrm>
              <a:off x="4659" y="10785"/>
              <a:ext cx="4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3" name="Oval 39"/>
            <p:cNvSpPr>
              <a:spLocks noChangeAspect="1" noChangeArrowheads="1"/>
            </p:cNvSpPr>
            <p:nvPr/>
          </p:nvSpPr>
          <p:spPr bwMode="auto">
            <a:xfrm>
              <a:off x="3876" y="14049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2264" name="Text Box 40"/>
            <p:cNvSpPr txBox="1">
              <a:spLocks noChangeArrowheads="1"/>
            </p:cNvSpPr>
            <p:nvPr/>
          </p:nvSpPr>
          <p:spPr bwMode="auto">
            <a:xfrm>
              <a:off x="3739" y="14148"/>
              <a:ext cx="1415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P (x, </a:t>
              </a:r>
              <a:r>
                <a:rPr lang="de-CH" sz="1100" dirty="0" smtClean="0">
                  <a:latin typeface="Myriad Pro" pitchFamily="34" charset="0"/>
                  <a:cs typeface="Arial" pitchFamily="34" charset="0"/>
                </a:rPr>
                <a:t>y</a:t>
              </a:r>
              <a:r>
                <a:rPr kumimoji="0" lang="de-CH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)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5" name="Text Box 41"/>
            <p:cNvSpPr txBox="1">
              <a:spLocks noChangeArrowheads="1"/>
            </p:cNvSpPr>
            <p:nvPr/>
          </p:nvSpPr>
          <p:spPr bwMode="auto">
            <a:xfrm>
              <a:off x="2283" y="13877"/>
              <a:ext cx="580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CH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pitchFamily="34" charset="0"/>
                </a:rPr>
                <a:t>Q°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6" name="Oval 42"/>
            <p:cNvSpPr>
              <a:spLocks noChangeAspect="1" noChangeArrowheads="1"/>
            </p:cNvSpPr>
            <p:nvPr/>
          </p:nvSpPr>
          <p:spPr bwMode="auto">
            <a:xfrm>
              <a:off x="2747" y="14049"/>
              <a:ext cx="85" cy="8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aphicFrame>
        <p:nvGraphicFramePr>
          <p:cNvPr id="52267" name="Object 11"/>
          <p:cNvGraphicFramePr>
            <a:graphicFrameLocks noChangeAspect="1"/>
          </p:cNvGraphicFramePr>
          <p:nvPr/>
        </p:nvGraphicFramePr>
        <p:xfrm>
          <a:off x="5214942" y="4071942"/>
          <a:ext cx="28209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Formel" r:id="rId3" imgW="1409400" imgH="622080" progId="Equation.3">
                  <p:embed/>
                </p:oleObj>
              </mc:Choice>
              <mc:Fallback>
                <p:oleObj name="Formel" r:id="rId3" imgW="1409400" imgH="622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071942"/>
                        <a:ext cx="2820988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/>
        </p:nvGraphicFramePr>
        <p:xfrm>
          <a:off x="2095488" y="280986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Formel" r:id="rId5" imgW="152280" imgH="164880" progId="Equation.3">
                  <p:embed/>
                </p:oleObj>
              </mc:Choice>
              <mc:Fallback>
                <p:oleObj name="Formel" r:id="rId5" imgW="152280" imgH="1648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488" y="2809868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feld 4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 / </a:t>
            </a:r>
            <a:r>
              <a:rPr lang="de-CH" sz="2400" dirty="0" err="1" smtClean="0"/>
              <a:t>FiE</a:t>
            </a:r>
            <a:endParaRPr lang="de-CH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16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Berechnung der Bildpunkte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88742"/>
              </p:ext>
            </p:extLst>
          </p:nvPr>
        </p:nvGraphicFramePr>
        <p:xfrm>
          <a:off x="5214942" y="2327281"/>
          <a:ext cx="30988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0" name="Formel" r:id="rId3" imgW="1549080" imgH="622080" progId="Equation.3">
                  <p:embed/>
                </p:oleObj>
              </mc:Choice>
              <mc:Fallback>
                <p:oleObj name="Formel" r:id="rId3" imgW="1549080" imgH="6220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327281"/>
                        <a:ext cx="30988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12542"/>
              </p:ext>
            </p:extLst>
          </p:nvPr>
        </p:nvGraphicFramePr>
        <p:xfrm>
          <a:off x="1714480" y="2327281"/>
          <a:ext cx="28209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1" name="Formel" r:id="rId5" imgW="1409400" imgH="622080" progId="Equation.3">
                  <p:embed/>
                </p:oleObj>
              </mc:Choice>
              <mc:Fallback>
                <p:oleObj name="Formel" r:id="rId5" imgW="1409400" imgH="622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327281"/>
                        <a:ext cx="2820988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32744"/>
              </p:ext>
            </p:extLst>
          </p:nvPr>
        </p:nvGraphicFramePr>
        <p:xfrm>
          <a:off x="1714500" y="4041788"/>
          <a:ext cx="58197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2" name="Formel" r:id="rId7" imgW="2908080" imgH="622080" progId="Equation.3">
                  <p:embed/>
                </p:oleObj>
              </mc:Choice>
              <mc:Fallback>
                <p:oleObj name="Formel" r:id="rId7" imgW="290808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041788"/>
                        <a:ext cx="5819775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 / </a:t>
            </a:r>
            <a:r>
              <a:rPr lang="de-CH" sz="2400" dirty="0" err="1" smtClean="0"/>
              <a:t>FiE</a:t>
            </a:r>
            <a:endParaRPr lang="de-CH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40000" y="43200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latin typeface="+mj-lt"/>
              </a:rPr>
              <a:t>GESCHICHTE</a:t>
            </a:r>
            <a:endParaRPr lang="de-CH" sz="24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0000" y="1080000"/>
            <a:ext cx="67866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542088" algn="r"/>
              </a:tabLst>
            </a:pPr>
            <a:r>
              <a:rPr lang="de-CH" sz="2400" dirty="0" smtClean="0"/>
              <a:t>Sehstrahl 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Euklid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Ptolemäus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Lichtstrahl 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Alhazem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6542088" algn="r"/>
              </a:tabLst>
            </a:pPr>
            <a:r>
              <a:rPr lang="de-CH" sz="2400" dirty="0" smtClean="0">
                <a:solidFill>
                  <a:srgbClr val="FF0000"/>
                </a:solidFill>
              </a:rPr>
              <a:t>Perspektive</a:t>
            </a:r>
            <a:r>
              <a:rPr lang="de-CH" sz="2400" dirty="0" smtClean="0"/>
              <a:t> 	</a:t>
            </a:r>
            <a:r>
              <a:rPr lang="de-CH" sz="2400" dirty="0" smtClean="0">
                <a:solidFill>
                  <a:srgbClr val="FF0000"/>
                </a:solidFill>
              </a:rPr>
              <a:t>Brunelleschi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Film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Le Prince 1888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Computer 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Zuse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1941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Bildschirm	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Whirlwind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MIT 1951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NC-Maschine	</a:t>
            </a:r>
            <a:r>
              <a:rPr lang="de-CH" sz="2400" dirty="0" err="1">
                <a:solidFill>
                  <a:schemeClr val="bg1">
                    <a:lumMod val="50000"/>
                  </a:schemeClr>
                </a:solidFill>
              </a:rPr>
              <a:t>Bendix</a:t>
            </a:r>
            <a:r>
              <a:rPr lang="de-CH" sz="2400" dirty="0">
                <a:solidFill>
                  <a:schemeClr val="bg1">
                    <a:lumMod val="50000"/>
                  </a:schemeClr>
                </a:solidFill>
              </a:rPr>
              <a:t> 1954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>
                <a:solidFill>
                  <a:srgbClr val="FF0000"/>
                </a:solidFill>
              </a:rPr>
              <a:t>CAD-System</a:t>
            </a:r>
            <a:r>
              <a:rPr lang="de-CH" sz="2400" dirty="0" smtClean="0"/>
              <a:t> 	</a:t>
            </a:r>
            <a:r>
              <a:rPr lang="de-CH" sz="2400" dirty="0" smtClean="0">
                <a:solidFill>
                  <a:srgbClr val="FF0000"/>
                </a:solidFill>
              </a:rPr>
              <a:t>General Motors 1959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>
                <a:solidFill>
                  <a:srgbClr val="FF0000"/>
                </a:solidFill>
              </a:rPr>
              <a:t>Computerspiel</a:t>
            </a:r>
            <a:r>
              <a:rPr lang="de-CH" sz="2400" dirty="0" smtClean="0"/>
              <a:t> 	</a:t>
            </a:r>
            <a:r>
              <a:rPr lang="de-CH" sz="2400" dirty="0" smtClean="0">
                <a:solidFill>
                  <a:srgbClr val="FF0000"/>
                </a:solidFill>
              </a:rPr>
              <a:t>„</a:t>
            </a:r>
            <a:r>
              <a:rPr lang="de-CH" sz="2400" dirty="0" err="1" smtClean="0">
                <a:solidFill>
                  <a:srgbClr val="FF0000"/>
                </a:solidFill>
              </a:rPr>
              <a:t>Spacewar</a:t>
            </a:r>
            <a:r>
              <a:rPr lang="de-CH" sz="2400" dirty="0" smtClean="0">
                <a:solidFill>
                  <a:srgbClr val="FF0000"/>
                </a:solidFill>
              </a:rPr>
              <a:t>“ MIT 1962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>
                <a:solidFill>
                  <a:srgbClr val="FF0000"/>
                </a:solidFill>
              </a:rPr>
              <a:t>Lösung des Sichtbarkeitsproblems </a:t>
            </a:r>
            <a:r>
              <a:rPr lang="de-CH" sz="2400" dirty="0" smtClean="0"/>
              <a:t>	</a:t>
            </a:r>
            <a:r>
              <a:rPr lang="de-CH" sz="2400" dirty="0" err="1" smtClean="0">
                <a:solidFill>
                  <a:srgbClr val="FF0000"/>
                </a:solidFill>
              </a:rPr>
              <a:t>Raytracing</a:t>
            </a:r>
            <a:r>
              <a:rPr lang="de-CH" sz="2400" dirty="0" smtClean="0">
                <a:solidFill>
                  <a:srgbClr val="FF0000"/>
                </a:solidFill>
              </a:rPr>
              <a:t> 1969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>
                <a:solidFill>
                  <a:srgbClr val="FF0000"/>
                </a:solidFill>
              </a:rPr>
              <a:t>Renderverfahren</a:t>
            </a:r>
            <a:r>
              <a:rPr lang="de-CH" sz="2400" dirty="0" smtClean="0"/>
              <a:t> 	</a:t>
            </a:r>
            <a:r>
              <a:rPr lang="de-CH" sz="2400" dirty="0" err="1" smtClean="0">
                <a:solidFill>
                  <a:srgbClr val="FF0000"/>
                </a:solidFill>
              </a:rPr>
              <a:t>Gourand</a:t>
            </a:r>
            <a:r>
              <a:rPr lang="de-CH" sz="2400" dirty="0" smtClean="0">
                <a:solidFill>
                  <a:srgbClr val="FF0000"/>
                </a:solidFill>
              </a:rPr>
              <a:t> &amp; </a:t>
            </a:r>
            <a:r>
              <a:rPr lang="de-CH" sz="2400" dirty="0" err="1" smtClean="0">
                <a:solidFill>
                  <a:srgbClr val="FF0000"/>
                </a:solidFill>
              </a:rPr>
              <a:t>Phong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Shading</a:t>
            </a:r>
            <a:r>
              <a:rPr lang="de-CH" sz="2400" dirty="0" smtClean="0">
                <a:solidFill>
                  <a:srgbClr val="FF0000"/>
                </a:solidFill>
              </a:rPr>
              <a:t> 1971</a:t>
            </a:r>
          </a:p>
          <a:p>
            <a:pPr>
              <a:tabLst>
                <a:tab pos="6542088" algn="r"/>
              </a:tabLst>
            </a:pPr>
            <a:r>
              <a:rPr lang="de-CH" sz="2400" dirty="0" smtClean="0"/>
              <a:t>Computerbasierte Kinofilme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Futureworld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“ 1976</a:t>
            </a:r>
            <a:r>
              <a:rPr lang="de-CH" sz="2400" dirty="0" smtClean="0"/>
              <a:t> </a:t>
            </a:r>
          </a:p>
          <a:p>
            <a:pPr>
              <a:tabLst>
                <a:tab pos="6542088" algn="r"/>
              </a:tabLst>
            </a:pPr>
            <a:r>
              <a:rPr lang="de-CH" sz="2400" dirty="0"/>
              <a:t>C</a:t>
            </a:r>
            <a:r>
              <a:rPr lang="de-CH" sz="2400" dirty="0" smtClean="0"/>
              <a:t>omputergenerierte Kinofilme 	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Toy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Story“ 1995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000" y="1080000"/>
            <a:ext cx="9286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- 300</a:t>
            </a:r>
            <a:endParaRPr lang="de-CH" sz="2400" dirty="0"/>
          </a:p>
          <a:p>
            <a:r>
              <a:rPr lang="de-CH" sz="2400" dirty="0" smtClean="0"/>
              <a:t>1000</a:t>
            </a:r>
          </a:p>
          <a:p>
            <a:r>
              <a:rPr lang="de-CH" sz="2400" dirty="0" smtClean="0"/>
              <a:t>1400</a:t>
            </a:r>
          </a:p>
          <a:p>
            <a:r>
              <a:rPr lang="de-CH" sz="2400" dirty="0" smtClean="0"/>
              <a:t>1900</a:t>
            </a:r>
          </a:p>
          <a:p>
            <a:r>
              <a:rPr lang="de-CH" sz="2400" dirty="0" smtClean="0"/>
              <a:t>1940</a:t>
            </a:r>
            <a:endParaRPr lang="de-CH" sz="2400" dirty="0"/>
          </a:p>
          <a:p>
            <a:r>
              <a:rPr lang="de-CH" sz="2400" dirty="0" smtClean="0"/>
              <a:t>1950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1950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1950</a:t>
            </a:r>
          </a:p>
          <a:p>
            <a:r>
              <a:rPr lang="de-CH" sz="2400" dirty="0" smtClean="0"/>
              <a:t>1960</a:t>
            </a:r>
            <a:endParaRPr lang="de-CH" sz="2400" dirty="0"/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1960</a:t>
            </a:r>
          </a:p>
          <a:p>
            <a:r>
              <a:rPr lang="de-CH" sz="2400" dirty="0" smtClean="0"/>
              <a:t>1970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1970</a:t>
            </a:r>
          </a:p>
          <a:p>
            <a:r>
              <a:rPr lang="de-CH" sz="2400" dirty="0" smtClean="0"/>
              <a:t>1990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15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574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 &amp; LINEARE ALGEBRA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 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1620000" y="162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… via Matrizenrechnung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 / </a:t>
            </a:r>
            <a:r>
              <a:rPr lang="de-CH" sz="2400" dirty="0" err="1" smtClean="0"/>
              <a:t>FiE</a:t>
            </a:r>
            <a:endParaRPr lang="de-CH" sz="2400" dirty="0" smtClean="0"/>
          </a:p>
        </p:txBody>
      </p:sp>
      <p:graphicFrame>
        <p:nvGraphicFramePr>
          <p:cNvPr id="53267" name="Object 12"/>
          <p:cNvGraphicFramePr>
            <a:graphicFrameLocks noChangeAspect="1"/>
          </p:cNvGraphicFramePr>
          <p:nvPr/>
        </p:nvGraphicFramePr>
        <p:xfrm>
          <a:off x="1714480" y="2347918"/>
          <a:ext cx="58197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Formel" r:id="rId3" imgW="2908080" imgH="622080" progId="Equation.3">
                  <p:embed/>
                </p:oleObj>
              </mc:Choice>
              <mc:Fallback>
                <p:oleObj name="Formel" r:id="rId3" imgW="290808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347918"/>
                        <a:ext cx="5819775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8" name="Object 16"/>
          <p:cNvGraphicFramePr>
            <a:graphicFrameLocks noChangeAspect="1"/>
          </p:cNvGraphicFramePr>
          <p:nvPr/>
        </p:nvGraphicFramePr>
        <p:xfrm>
          <a:off x="1571604" y="4062426"/>
          <a:ext cx="63261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Formel" r:id="rId5" imgW="3162240" imgH="647640" progId="Equation.3">
                  <p:embed/>
                </p:oleObj>
              </mc:Choice>
              <mc:Fallback>
                <p:oleObj name="Formel" r:id="rId5" imgW="3162240" imgH="647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062426"/>
                        <a:ext cx="632618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14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TRIGONOMETRIE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ANIMATION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1620000" y="1620000"/>
            <a:ext cx="295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Programmierung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Animation durch Variation von Parametern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628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 / </a:t>
            </a:r>
            <a:r>
              <a:rPr lang="de-CH" sz="2400" dirty="0" err="1" smtClean="0"/>
              <a:t>FiE</a:t>
            </a:r>
            <a:endParaRPr lang="de-CH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20000" y="1620000"/>
            <a:ext cx="330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Schritte hin zur (</a:t>
            </a:r>
            <a:r>
              <a:rPr lang="de-CH" sz="2400" dirty="0" err="1" smtClean="0"/>
              <a:t>foto</a:t>
            </a:r>
            <a:r>
              <a:rPr lang="de-CH" sz="2400" dirty="0" smtClean="0"/>
              <a:t>-) realistischen Darstellung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13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VEKTORGEOMETRIE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VIRTUELLE REALITÄT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  <p:pic>
        <p:nvPicPr>
          <p:cNvPr id="84994" name="Picture 2" descr="C:\Users\Bettinaglio\Desktop\2012 09 12 Vortrag TMU\CAD Unterlagen\330px-Alexc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714488"/>
            <a:ext cx="3240000" cy="2433834"/>
          </a:xfrm>
          <a:prstGeom prst="rect">
            <a:avLst/>
          </a:prstGeom>
          <a:noFill/>
        </p:spPr>
      </p:pic>
      <p:pic>
        <p:nvPicPr>
          <p:cNvPr id="84995" name="Picture 3" descr="C:\Users\Bettinaglio\Desktop\2012 09 12 Vortrag TMU\CAD Unterlagen\Raytracing_reflection.png"/>
          <p:cNvPicPr>
            <a:picLocks noChangeAspect="1" noChangeArrowheads="1"/>
          </p:cNvPicPr>
          <p:nvPr/>
        </p:nvPicPr>
        <p:blipFill>
          <a:blip r:embed="rId3"/>
          <a:srcRect l="13395" r="15167" b="26577"/>
          <a:stretch>
            <a:fillRect/>
          </a:stretch>
        </p:blipFill>
        <p:spPr bwMode="auto">
          <a:xfrm>
            <a:off x="1714480" y="2643182"/>
            <a:ext cx="3240000" cy="24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Bettinaglio\Desktop\2012 09 12 Vortrag TMU\Unterricht 2012 FS (3f)\Modell.png"/>
          <p:cNvPicPr>
            <a:picLocks noChangeAspect="1" noChangeArrowheads="1"/>
          </p:cNvPicPr>
          <p:nvPr/>
        </p:nvPicPr>
        <p:blipFill>
          <a:blip r:embed="rId2"/>
          <a:srcRect r="64706" b="8165"/>
          <a:stretch>
            <a:fillRect/>
          </a:stretch>
        </p:blipFill>
        <p:spPr bwMode="auto">
          <a:xfrm>
            <a:off x="5715008" y="1500174"/>
            <a:ext cx="2428892" cy="518163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20000" y="1620000"/>
            <a:ext cx="3523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Zimmer mit Lampe</a:t>
            </a:r>
          </a:p>
          <a:p>
            <a:r>
              <a:rPr lang="de-CH" sz="2400" dirty="0" smtClean="0"/>
              <a:t>Betrachtendes Auge</a:t>
            </a:r>
          </a:p>
          <a:p>
            <a:endParaRPr lang="de-CH" sz="2400" dirty="0" smtClean="0"/>
          </a:p>
          <a:p>
            <a:r>
              <a:rPr lang="de-CH" sz="2400" dirty="0" smtClean="0"/>
              <a:t>Jeder Schüler erhält ein oder zwei Felder einer Zimmerwand zur Bearbeitung.</a:t>
            </a:r>
          </a:p>
          <a:p>
            <a:endParaRPr lang="de-CH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12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VEKTORGEOMETRIE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428736"/>
            <a:ext cx="6776241" cy="471791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20000" y="162000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Auflösung LGS</a:t>
            </a:r>
          </a:p>
          <a:p>
            <a:pPr>
              <a:buFontTx/>
              <a:buChar char="-"/>
            </a:pPr>
            <a:r>
              <a:rPr lang="de-CH" sz="2400" dirty="0" smtClean="0"/>
              <a:t> Handrechnung, TR</a:t>
            </a:r>
          </a:p>
          <a:p>
            <a:pPr>
              <a:buFontTx/>
              <a:buChar char="-"/>
            </a:pPr>
            <a:r>
              <a:rPr lang="de-CH" sz="2400" dirty="0" smtClean="0"/>
              <a:t> Matrizenkalkül</a:t>
            </a:r>
          </a:p>
          <a:p>
            <a:r>
              <a:rPr lang="de-CH" sz="2400" dirty="0" smtClean="0"/>
              <a:t>- Formeln (Spatprodukt)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11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VEKTORGEOMETRIE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10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VEKTORGEOMETRIE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HELLIGKEITSBERECHNUNG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20000" y="162000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…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1714480" y="4572008"/>
          <a:ext cx="17303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Formel" r:id="rId3" imgW="863280" imgH="380880" progId="Equation.3">
                  <p:embed/>
                </p:oleObj>
              </mc:Choice>
              <mc:Fallback>
                <p:oleObj name="Formel" r:id="rId3" imgW="863280" imgH="380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572008"/>
                        <a:ext cx="173037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2" name="Picture 12" descr="C:\Users\Bettinaglio\Desktop\2012 09 12 Vortrag TMU\Unterricht 2012 FS (3f)\Schema Helligkei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785926"/>
            <a:ext cx="3686165" cy="2389181"/>
          </a:xfrm>
          <a:prstGeom prst="rect">
            <a:avLst/>
          </a:prstGeom>
          <a:noFill/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000628" y="2571744"/>
          <a:ext cx="3894576" cy="416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Artwork" r:id="rId6" imgW="5781857" imgH="6177590" progId="Adobe.Illustrator.15">
                  <p:embed/>
                </p:oleObj>
              </mc:Choice>
              <mc:Fallback>
                <p:oleObj name="Artwork" r:id="rId6" imgW="5781857" imgH="6177590" progId="Adobe.Illustrator.15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571744"/>
                        <a:ext cx="3894576" cy="4160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214820"/>
            <a:ext cx="7051169" cy="490933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9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VEKTORGEOMETRIE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RAYTRACING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20000" y="162000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65000"/>
                  </a:schemeClr>
                </a:solidFill>
              </a:rPr>
              <a:t>Auflösung LGS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65000"/>
                  </a:schemeClr>
                </a:solidFill>
              </a:rPr>
              <a:t> Handrechnung / TR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65000"/>
                  </a:schemeClr>
                </a:solidFill>
              </a:rPr>
              <a:t> Matrizenkalkül</a:t>
            </a:r>
          </a:p>
          <a:p>
            <a:r>
              <a:rPr lang="de-CH" sz="2400" dirty="0" smtClean="0">
                <a:solidFill>
                  <a:schemeClr val="bg1">
                    <a:lumMod val="65000"/>
                  </a:schemeClr>
                </a:solidFill>
              </a:rPr>
              <a:t>- Formeln (Spatprodukt)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Unterlagen 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Bettinaglio\Desktop\2012 09 12 Vortrag TMU\Vortrag Flugsimulator\Flugsim - 0001 Ausschnitt.jpg"/>
          <p:cNvPicPr>
            <a:picLocks noChangeAspect="1" noChangeArrowheads="1"/>
          </p:cNvPicPr>
          <p:nvPr/>
        </p:nvPicPr>
        <p:blipFill>
          <a:blip r:embed="rId2" cstate="print"/>
          <a:srcRect l="1818" t="651"/>
          <a:stretch>
            <a:fillRect/>
          </a:stretch>
        </p:blipFill>
        <p:spPr bwMode="auto">
          <a:xfrm>
            <a:off x="4071934" y="500042"/>
            <a:ext cx="5072066" cy="615991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8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VEKTORGEOMETRIE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ANIMATION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ADE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20000" y="1620000"/>
            <a:ext cx="23804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Bewegung der Kamera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CH" sz="2400" i="1" dirty="0" smtClean="0"/>
              <a:t>         oder</a:t>
            </a:r>
          </a:p>
          <a:p>
            <a:r>
              <a:rPr lang="de-CH" sz="2400" dirty="0" smtClean="0"/>
              <a:t>Bewegung des Objektes (bei fixer Lage der Kamera)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7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LINEARE ALGEBRA 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BILDERZEUGUNG UND ANIMATION 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ADE, FOL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20000" y="162000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Mit Verwendung von homogenen Koordinaten sind auch Translationen und perspektivische Abbildungen via Matrizenrechnung erfassbar. 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1785938" y="4994291"/>
          <a:ext cx="7699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4" name="Formel" r:id="rId3" imgW="393529" imgH="368140" progId="Equation.3">
                  <p:embed/>
                </p:oleObj>
              </mc:Choice>
              <mc:Fallback>
                <p:oleObj name="Formel" r:id="rId3" imgW="393529" imgH="3681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994291"/>
                        <a:ext cx="76993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857500" y="4994291"/>
          <a:ext cx="7699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5" name="Formel" r:id="rId5" imgW="393529" imgH="368140" progId="Equation.3">
                  <p:embed/>
                </p:oleObj>
              </mc:Choice>
              <mc:Fallback>
                <p:oleObj name="Formel" r:id="rId5" imgW="393529" imgH="3681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994291"/>
                        <a:ext cx="76993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4000500" y="4994291"/>
          <a:ext cx="7699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6" name="Formel" r:id="rId7" imgW="393529" imgH="368140" progId="Equation.3">
                  <p:embed/>
                </p:oleObj>
              </mc:Choice>
              <mc:Fallback>
                <p:oleObj name="Formel" r:id="rId7" imgW="393529" imgH="3681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994291"/>
                        <a:ext cx="76993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714500" y="3065478"/>
          <a:ext cx="3205163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7" name="Formel" r:id="rId9" imgW="1638300" imgH="850900" progId="Equation.3">
                  <p:embed/>
                </p:oleObj>
              </mc:Choice>
              <mc:Fallback>
                <p:oleObj name="Formel" r:id="rId9" imgW="1638300" imgH="850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065478"/>
                        <a:ext cx="3205163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GEOMETRIE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20000" y="1620000"/>
            <a:ext cx="315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Parametrisierte Kurven</a:t>
            </a:r>
          </a:p>
          <a:p>
            <a:pPr>
              <a:buFontTx/>
              <a:buChar char="-"/>
            </a:pPr>
            <a:r>
              <a:rPr lang="de-CH" sz="2400" dirty="0" smtClean="0"/>
              <a:t> Bézier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endParaRPr lang="de-CH" sz="2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DZU, FOL, WIK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134581"/>
            <a:ext cx="5334000" cy="19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7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620000" y="1116000"/>
            <a:ext cx="678661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John Parsons (Cambridge/USA) legte in den Jahren 1949 - 1952 am Massachusetts Institute </a:t>
            </a:r>
            <a:r>
              <a:rPr lang="de-CH" sz="1100" dirty="0" err="1" smtClean="0"/>
              <a:t>of</a:t>
            </a:r>
            <a:r>
              <a:rPr lang="de-CH" sz="1100" dirty="0" smtClean="0"/>
              <a:t> Technology den Grundstein für die Entwicklung der CNC-Technologie.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1954 übernahm die Firma </a:t>
            </a:r>
            <a:r>
              <a:rPr lang="de-CH" sz="1100" dirty="0" err="1" smtClean="0"/>
              <a:t>Bendix</a:t>
            </a:r>
            <a:r>
              <a:rPr lang="de-CH" sz="1100" dirty="0" smtClean="0"/>
              <a:t>, ebenfalls aus den USA, die Technologie, die Parsons entwickelt hatte. Sie entwickelten die erste </a:t>
            </a:r>
            <a:r>
              <a:rPr lang="de-CH" sz="1100" b="1" dirty="0" smtClean="0">
                <a:solidFill>
                  <a:srgbClr val="FF0000"/>
                </a:solidFill>
              </a:rPr>
              <a:t>NC-Maschine</a:t>
            </a:r>
            <a:r>
              <a:rPr lang="de-CH" sz="1100" dirty="0" smtClean="0"/>
              <a:t>, die mit über 300 Elektronenröhren ausgestattet war. Die Steuerung der Maschine wurde durch Lochkarten realisiert. Die Werkstückträger wurden dabei durch getrennt arbeitende Motoren hin- und hergeschoben. Die Folge der einzelnen Weg- und Steuerinformationen wurde NC-Programm genannt. Dem Vorläufer des CNC-Programms.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1959 wurde in den Industriestaaten in Europa die erste NC-Maschine eingeführt.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1965 war man bereits in der Lage, den Werkzeugwechsel zu automatisieren.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1968 kam die erste NC-Maschine auf den Markt, die einen integrierten Schaltkreis </a:t>
            </a:r>
            <a:r>
              <a:rPr lang="de-CH" sz="1100" dirty="0" err="1" smtClean="0"/>
              <a:t>besaß</a:t>
            </a:r>
            <a:r>
              <a:rPr lang="de-CH" sz="11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1978 wurde der </a:t>
            </a:r>
            <a:r>
              <a:rPr lang="de-CH" sz="1100" b="1" dirty="0" smtClean="0">
                <a:solidFill>
                  <a:srgbClr val="FF0000"/>
                </a:solidFill>
              </a:rPr>
              <a:t>Übergang zur CNC-Technik </a:t>
            </a:r>
            <a:r>
              <a:rPr lang="de-CH" sz="1100" dirty="0" smtClean="0"/>
              <a:t>vollzogen und die erste CNC-Maschine ist entwickelt worden. Die NC-Technik hatte nun endgültig ausgedient.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1979 hat man erste Maschinen an das CAD-System angebunden.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Zwischen 1980 und Mitte der 90er Jahre wurden CNC-Programme mühsam per Hand geschrieben. Für den Programmierer bedeutete das enorme Konzentrationsfähigkeit. Bereits kleinste Programmierfehler konnten Schäden an der Maschine anrichten.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Ende der 90er Jahre und um den Jahrtausendwechsel begann man damit, sich von der klassischen Programmierung abzuwenden. Stattdessen wurden die Programme direkt aus einem </a:t>
            </a:r>
            <a:r>
              <a:rPr lang="de-CH" sz="1100" b="1" dirty="0" smtClean="0">
                <a:solidFill>
                  <a:srgbClr val="FF0000"/>
                </a:solidFill>
              </a:rPr>
              <a:t>CAD/CAM-System</a:t>
            </a:r>
            <a:r>
              <a:rPr lang="de-CH" sz="1100" dirty="0" smtClean="0"/>
              <a:t> erzeugt. Das ist auch der heutige Standard.</a:t>
            </a:r>
          </a:p>
          <a:p>
            <a:pPr>
              <a:spcBef>
                <a:spcPts val="600"/>
              </a:spcBef>
            </a:pPr>
            <a:r>
              <a:rPr lang="de-CH" sz="1100" dirty="0" smtClean="0"/>
              <a:t>In </a:t>
            </a:r>
            <a:r>
              <a:rPr lang="de-CH" sz="1100" b="1" dirty="0" smtClean="0">
                <a:solidFill>
                  <a:srgbClr val="FF0000"/>
                </a:solidFill>
              </a:rPr>
              <a:t>Zukunft</a:t>
            </a:r>
            <a:r>
              <a:rPr lang="de-CH" sz="1100" dirty="0" smtClean="0"/>
              <a:t> soll die Programmierung hauptsächlich über </a:t>
            </a:r>
            <a:r>
              <a:rPr lang="de-CH" sz="1100" b="1" dirty="0" smtClean="0">
                <a:solidFill>
                  <a:srgbClr val="FF0000"/>
                </a:solidFill>
              </a:rPr>
              <a:t>CIM</a:t>
            </a:r>
            <a:r>
              <a:rPr lang="de-CH" sz="1100" dirty="0" smtClean="0"/>
              <a:t> stattfinden. Ziel ist, die Programmierung komplett ohne Einfluss des Menschen zu realisieren.</a:t>
            </a:r>
          </a:p>
          <a:p>
            <a:endParaRPr lang="de-CH" sz="1100" dirty="0" smtClean="0"/>
          </a:p>
          <a:p>
            <a:r>
              <a:rPr lang="de-CH" sz="1100" i="1" dirty="0" smtClean="0"/>
              <a:t>Quelle: </a:t>
            </a:r>
            <a:r>
              <a:rPr lang="de-CH" sz="1100" i="1" dirty="0" smtClean="0">
                <a:hlinkClick r:id="rId2"/>
              </a:rPr>
              <a:t>http://www.cnc-lehrgang.de/geschichte-der-cnc-technik/</a:t>
            </a:r>
            <a:endParaRPr lang="de-CH" sz="11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-1857420" y="1142984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1949</a:t>
            </a:r>
          </a:p>
          <a:p>
            <a:r>
              <a:rPr lang="de-CH" sz="2400" dirty="0" smtClean="0"/>
              <a:t>1954</a:t>
            </a:r>
          </a:p>
          <a:p>
            <a:r>
              <a:rPr lang="de-CH" sz="2400" dirty="0" smtClean="0"/>
              <a:t>1979</a:t>
            </a:r>
          </a:p>
          <a:p>
            <a:r>
              <a:rPr lang="de-CH" sz="2400" dirty="0" smtClean="0"/>
              <a:t>2000</a:t>
            </a:r>
          </a:p>
        </p:txBody>
      </p:sp>
      <p:sp>
        <p:nvSpPr>
          <p:cNvPr id="6" name="Legende mit Linie 2 5"/>
          <p:cNvSpPr/>
          <p:nvPr/>
        </p:nvSpPr>
        <p:spPr>
          <a:xfrm>
            <a:off x="5500694" y="142852"/>
            <a:ext cx="2786082" cy="707886"/>
          </a:xfrm>
          <a:prstGeom prst="borderCallout2">
            <a:avLst>
              <a:gd name="adj1" fmla="val 18750"/>
              <a:gd name="adj2" fmla="val -128"/>
              <a:gd name="adj3" fmla="val 18749"/>
              <a:gd name="adj4" fmla="val -49487"/>
              <a:gd name="adj5" fmla="val 50534"/>
              <a:gd name="adj6" fmla="val -81832"/>
            </a:avLst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Computerized Numerical Control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0000" y="43200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GESCHICHTE DER CNC-TECHNIK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" y="1080000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1949</a:t>
            </a:r>
          </a:p>
          <a:p>
            <a:r>
              <a:rPr lang="de-CH" sz="2400" dirty="0" smtClean="0"/>
              <a:t>1954</a:t>
            </a:r>
          </a:p>
          <a:p>
            <a:r>
              <a:rPr lang="de-CH" sz="2400" dirty="0" smtClean="0"/>
              <a:t>1979</a:t>
            </a:r>
          </a:p>
          <a:p>
            <a:r>
              <a:rPr lang="de-CH" sz="2400" dirty="0" smtClean="0"/>
              <a:t>2000</a:t>
            </a:r>
          </a:p>
          <a:p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5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ANALYSIS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20000" y="1620000"/>
            <a:ext cx="315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Parametrisierte Kurven</a:t>
            </a:r>
          </a:p>
          <a:p>
            <a:pPr>
              <a:buFontTx/>
              <a:buChar char="-"/>
            </a:pPr>
            <a:r>
              <a:rPr lang="de-CH" sz="2400" dirty="0" smtClean="0"/>
              <a:t> Bézier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endParaRPr lang="de-CH" sz="24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DZU, FOL, WIK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36411"/>
              </p:ext>
            </p:extLst>
          </p:nvPr>
        </p:nvGraphicFramePr>
        <p:xfrm>
          <a:off x="3491880" y="4293096"/>
          <a:ext cx="20570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Formel" r:id="rId3" imgW="1028520" imgH="457200" progId="Equation.3">
                  <p:embed/>
                </p:oleObj>
              </mc:Choice>
              <mc:Fallback>
                <p:oleObj name="Formel" r:id="rId3" imgW="1028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4293096"/>
                        <a:ext cx="205704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432115"/>
              </p:ext>
            </p:extLst>
          </p:nvPr>
        </p:nvGraphicFramePr>
        <p:xfrm>
          <a:off x="4536000" y="5326063"/>
          <a:ext cx="266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Formel" r:id="rId5" imgW="1333440" imgH="431640" progId="Equation.3">
                  <p:embed/>
                </p:oleObj>
              </mc:Choice>
              <mc:Fallback>
                <p:oleObj name="Formel" r:id="rId5" imgW="1333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6000" y="5326063"/>
                        <a:ext cx="2667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134581"/>
            <a:ext cx="5334000" cy="19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25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4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ANALYSIS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1620000"/>
            <a:ext cx="315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Parametrisierte Kurven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Bézier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err="1" smtClean="0"/>
              <a:t>Splines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endParaRPr lang="de-CH" sz="2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</a:t>
            </a:r>
            <a:r>
              <a:rPr lang="de-CH" sz="2400" dirty="0"/>
              <a:t>FOL, MAT, </a:t>
            </a:r>
            <a:r>
              <a:rPr lang="de-CH" sz="2400" dirty="0" smtClean="0"/>
              <a:t>WIK</a:t>
            </a:r>
            <a:endParaRPr lang="de-CH" sz="2400" dirty="0"/>
          </a:p>
        </p:txBody>
      </p:sp>
      <p:pic>
        <p:nvPicPr>
          <p:cNvPr id="100354" name="Picture 2" descr="1A (Profillini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00400" cy="276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2" descr="D:\Unterricht\Schule\2012 09 12 Vortrag TMU\CAD Unterlagen\bsp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69" y="3212976"/>
            <a:ext cx="3600000" cy="30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3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ANALYSIS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1620000"/>
            <a:ext cx="3154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Parametrisierte Kurven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Bézier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Parametrisierte Flächen</a:t>
            </a:r>
          </a:p>
          <a:p>
            <a:pPr>
              <a:buFontTx/>
              <a:buChar char="-"/>
            </a:pPr>
            <a:r>
              <a:rPr lang="de-CH" sz="2400" dirty="0" smtClean="0"/>
              <a:t> Bézier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/>
              <a:t> …</a:t>
            </a:r>
          </a:p>
          <a:p>
            <a:pPr>
              <a:spcBef>
                <a:spcPts val="1200"/>
              </a:spcBef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Fraktale Modelle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FOL, WIK</a:t>
            </a:r>
          </a:p>
        </p:txBody>
      </p:sp>
      <p:pic>
        <p:nvPicPr>
          <p:cNvPr id="103426" name="Picture 2" descr="D:\Unterricht\Schule\2012 09 12 Vortrag TMU\CAD Unterlagen\Bezierflaechen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71" y="2102389"/>
            <a:ext cx="3749107" cy="36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2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ANALYSIS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1620000"/>
            <a:ext cx="5929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Parametrisierte Kurven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Bézier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Parametrisierte Flächen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Bézier</a:t>
            </a:r>
          </a:p>
          <a:p>
            <a:pPr>
              <a:buFontTx/>
              <a:buChar char="-"/>
            </a:pPr>
            <a:r>
              <a:rPr lang="de-CH" sz="2400" dirty="0" smtClean="0"/>
              <a:t> </a:t>
            </a:r>
            <a:r>
              <a:rPr lang="de-CH" sz="2400" dirty="0" err="1" smtClean="0"/>
              <a:t>Splines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de-CH" sz="2400" dirty="0" smtClean="0"/>
              <a:t> …</a:t>
            </a:r>
          </a:p>
          <a:p>
            <a:pPr>
              <a:spcBef>
                <a:spcPts val="1200"/>
              </a:spcBef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Fraktale Modelle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102402" name="Picture 2" descr="D:\Unterricht\Schule\2012 09 12 Vortrag TMU\CAD Unterlagen\ill_surface_cv_hull_shown (splin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2492896"/>
            <a:ext cx="4035013" cy="29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FOL, WIK, WOL</a:t>
            </a:r>
          </a:p>
        </p:txBody>
      </p:sp>
    </p:spTree>
    <p:extLst>
      <p:ext uri="{BB962C8B-B14F-4D97-AF65-F5344CB8AC3E}">
        <p14:creationId xmlns:p14="http://schemas.microsoft.com/office/powerpoint/2010/main" val="30482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1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" y="432000"/>
            <a:ext cx="7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MATHEMATIK</a:t>
            </a:r>
            <a:endParaRPr lang="de-CH" sz="2400" b="1" dirty="0">
              <a:solidFill>
                <a:schemeClr val="accent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MODELLIERUNG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20000" y="1620000"/>
            <a:ext cx="5929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Parametrisierte Kurven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Bézier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</a:p>
          <a:p>
            <a:pPr>
              <a:spcBef>
                <a:spcPts val="1200"/>
              </a:spcBef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Parametrisierte Flächen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Bézier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Splines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…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Fraktale Modelle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20000" y="639635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Literatur FOL, WIK</a:t>
            </a:r>
          </a:p>
        </p:txBody>
      </p:sp>
      <p:pic>
        <p:nvPicPr>
          <p:cNvPr id="105474" name="Picture 2" descr="D:\Unterricht\Schule\2012 09 12 Vortrag TMU\CAD Unterlagen\gc2teaser (Fraktal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96358"/>
            <a:ext cx="3600000" cy="27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5" name="Picture 3" descr="D:\Unterricht\Schule\2012 09 12 Vortrag TMU\CAD Unterlagen\4 (fractal design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63329"/>
            <a:ext cx="3600000" cy="26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40000" y="43200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+mj-lt"/>
              </a:rPr>
              <a:t>RAPID PROTOTYPING MIT 3D-DRUCKER</a:t>
            </a:r>
            <a:endParaRPr lang="de-CH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 5‘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20000" y="1080000"/>
            <a:ext cx="678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542088" algn="r"/>
              </a:tabLst>
            </a:pPr>
            <a:r>
              <a:rPr lang="de-CH" sz="2400" dirty="0" smtClean="0"/>
              <a:t>Besichtigung des unterdessen (fast) fertigen Werkstücks</a:t>
            </a:r>
          </a:p>
          <a:p>
            <a:pPr>
              <a:tabLst>
                <a:tab pos="6542088" algn="r"/>
              </a:tabLst>
            </a:pPr>
            <a:endParaRPr lang="de-CH" sz="2400" dirty="0" smtClean="0"/>
          </a:p>
          <a:p>
            <a:pPr>
              <a:tabLst>
                <a:tab pos="6542088" algn="r"/>
              </a:tabLst>
            </a:pPr>
            <a:r>
              <a:rPr lang="de-CH" sz="6000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de-CH" sz="6000" dirty="0" smtClean="0">
                <a:solidFill>
                  <a:srgbClr val="FF0000"/>
                </a:solidFill>
              </a:rPr>
              <a:t>Zimmer 424</a:t>
            </a:r>
            <a:endParaRPr lang="de-CH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0000" y="43200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+mj-lt"/>
              </a:rPr>
              <a:t>LITERATUR / UNTERLAGEN</a:t>
            </a:r>
            <a:endParaRPr lang="de-CH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ADE</a:t>
            </a:r>
          </a:p>
          <a:p>
            <a:r>
              <a:rPr lang="de-CH" sz="1600" dirty="0" smtClean="0"/>
              <a:t>BEM</a:t>
            </a:r>
          </a:p>
          <a:p>
            <a:r>
              <a:rPr lang="de-CH" sz="1600" dirty="0" smtClean="0"/>
              <a:t>CLA</a:t>
            </a:r>
          </a:p>
          <a:p>
            <a:r>
              <a:rPr lang="de-CH" sz="1600" dirty="0" smtClean="0"/>
              <a:t>DZU</a:t>
            </a:r>
          </a:p>
          <a:p>
            <a:r>
              <a:rPr lang="de-CH" sz="1600" dirty="0" smtClean="0"/>
              <a:t>FIE</a:t>
            </a:r>
          </a:p>
          <a:p>
            <a:r>
              <a:rPr lang="de-CH" sz="1600" dirty="0" smtClean="0"/>
              <a:t>FOL</a:t>
            </a:r>
          </a:p>
          <a:p>
            <a:r>
              <a:rPr lang="de-CH" sz="1600" dirty="0" smtClean="0"/>
              <a:t>MAT</a:t>
            </a:r>
          </a:p>
          <a:p>
            <a:r>
              <a:rPr lang="de-CH" sz="1600" dirty="0" smtClean="0"/>
              <a:t>PER</a:t>
            </a:r>
          </a:p>
          <a:p>
            <a:r>
              <a:rPr lang="de-CH" sz="1600" dirty="0" smtClean="0"/>
              <a:t>WIK</a:t>
            </a:r>
          </a:p>
          <a:p>
            <a:r>
              <a:rPr lang="de-CH" sz="1600" dirty="0" smtClean="0"/>
              <a:t>WOL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20000" y="1080000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542088" algn="r"/>
              </a:tabLst>
            </a:pPr>
            <a:r>
              <a:rPr lang="de-CH" sz="1600" dirty="0" smtClean="0"/>
              <a:t>Moritz </a:t>
            </a:r>
            <a:r>
              <a:rPr lang="de-CH" sz="1600" dirty="0" err="1" smtClean="0"/>
              <a:t>Adelmeyer</a:t>
            </a:r>
            <a:r>
              <a:rPr lang="de-CH" sz="1600" dirty="0" smtClean="0"/>
              <a:t>. Der KS-Flugsimulator. </a:t>
            </a:r>
            <a:r>
              <a:rPr lang="de-CH" sz="1600" dirty="0" err="1" smtClean="0"/>
              <a:t>EducETH</a:t>
            </a:r>
            <a:r>
              <a:rPr lang="de-CH" sz="1600" dirty="0" smtClean="0"/>
              <a:t> (Grüne Berichte)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Marco Bettinaglio, MNG Rämibühl, marco.bettinaglio@mng.ch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Christian </a:t>
            </a:r>
            <a:r>
              <a:rPr lang="de-CH" sz="1600" dirty="0" err="1" smtClean="0"/>
              <a:t>Clavuot</a:t>
            </a:r>
            <a:r>
              <a:rPr lang="de-CH" sz="1600" dirty="0" smtClean="0"/>
              <a:t>. Geometrische Perspektive. MNG Rämibühl, Zürich</a:t>
            </a:r>
          </a:p>
          <a:p>
            <a:pPr>
              <a:tabLst>
                <a:tab pos="6542088" algn="r"/>
              </a:tabLst>
            </a:pPr>
            <a:r>
              <a:rPr lang="de-CH" sz="1600" dirty="0" err="1" smtClean="0"/>
              <a:t>Baoswan</a:t>
            </a:r>
            <a:r>
              <a:rPr lang="de-CH" sz="1600" dirty="0" smtClean="0"/>
              <a:t> </a:t>
            </a:r>
            <a:r>
              <a:rPr lang="de-CH" sz="1600" dirty="0" err="1" smtClean="0"/>
              <a:t>Dzung</a:t>
            </a:r>
            <a:r>
              <a:rPr lang="de-CH" sz="1600" dirty="0" smtClean="0"/>
              <a:t> Wong. Bézierkurven. </a:t>
            </a:r>
            <a:r>
              <a:rPr lang="de-CH" sz="1600" dirty="0" err="1" smtClean="0"/>
              <a:t>Orell</a:t>
            </a:r>
            <a:r>
              <a:rPr lang="de-CH" sz="1600" dirty="0" smtClean="0"/>
              <a:t> Füssli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Eric Fitze, MNG Rämibühl, eric.fitze@mng.ch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Foley et al. </a:t>
            </a:r>
            <a:r>
              <a:rPr lang="de-CH" sz="1600" dirty="0" err="1" smtClean="0"/>
              <a:t>Introduction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Computer Graphics. Addison Wesley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Materialien für einen </a:t>
            </a:r>
            <a:r>
              <a:rPr lang="de-CH" sz="1600" dirty="0"/>
              <a:t>r</a:t>
            </a:r>
            <a:r>
              <a:rPr lang="de-CH" sz="1600" dirty="0" smtClean="0"/>
              <a:t>ealitätsbezogenen Mathematikunterricht. Franzbecker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Marco Bettinaglio. Perspektive verstehen. </a:t>
            </a:r>
            <a:r>
              <a:rPr lang="de-CH" sz="1600" dirty="0" err="1" smtClean="0"/>
              <a:t>Orell</a:t>
            </a:r>
            <a:r>
              <a:rPr lang="de-CH" sz="1600" dirty="0" smtClean="0"/>
              <a:t> Füssli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www.wikipedia.org</a:t>
            </a:r>
          </a:p>
          <a:p>
            <a:pPr>
              <a:tabLst>
                <a:tab pos="6542088" algn="r"/>
              </a:tabLst>
            </a:pPr>
            <a:r>
              <a:rPr lang="de-CH" sz="1600" dirty="0" smtClean="0"/>
              <a:t>www.wolframalpha.com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40000" y="43200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  <a:latin typeface="+mj-lt"/>
              </a:rPr>
              <a:t>RAPID PROTOTYPING MIT 3D-DRUCKER</a:t>
            </a:r>
            <a:endParaRPr lang="de-CH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0000" y="1080000"/>
            <a:ext cx="6786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542088" algn="r"/>
              </a:tabLst>
            </a:pPr>
            <a:r>
              <a:rPr lang="de-CH" sz="2400" dirty="0" smtClean="0"/>
              <a:t>Lukas </a:t>
            </a:r>
            <a:r>
              <a:rPr lang="de-CH" sz="2400" dirty="0" err="1" smtClean="0"/>
              <a:t>Gianinazzi</a:t>
            </a:r>
            <a:r>
              <a:rPr lang="de-CH" sz="2400" dirty="0" smtClean="0"/>
              <a:t> zeigt den Entwurf und die Fertigung eines einfachen Gegenstandes mit Hilfe von </a:t>
            </a:r>
            <a:r>
              <a:rPr lang="de-CH" sz="2400" dirty="0" err="1" smtClean="0"/>
              <a:t>OpenSource</a:t>
            </a:r>
            <a:r>
              <a:rPr lang="de-CH" sz="2400" dirty="0" smtClean="0"/>
              <a:t>-Software und einem selbst (aus im Internet bestellten Teilen) zusammengebauten 3D-Drucker</a:t>
            </a:r>
          </a:p>
          <a:p>
            <a:pPr>
              <a:tabLst>
                <a:tab pos="6542088" algn="r"/>
              </a:tabLst>
            </a:pPr>
            <a:endParaRPr lang="de-CH" sz="2400" dirty="0" smtClean="0"/>
          </a:p>
          <a:p>
            <a:pPr>
              <a:tabLst>
                <a:tab pos="6542088" algn="r"/>
              </a:tabLst>
            </a:pPr>
            <a:r>
              <a:rPr lang="de-CH" sz="6000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de-CH" sz="6000" dirty="0" smtClean="0">
                <a:solidFill>
                  <a:srgbClr val="FF0000"/>
                </a:solidFill>
              </a:rPr>
              <a:t>Zimmer 424</a:t>
            </a:r>
            <a:endParaRPr lang="de-CH" sz="60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15‘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Bettinaglio\Desktop\2012 09 12 Vortrag TMU\Lukas Fotos\Vorbild Ab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000" y="1491901"/>
            <a:ext cx="2700000" cy="3600000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STUFEN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39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0000" y="1620000"/>
            <a:ext cx="3666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Geometrische Beschreibung des Objekts (CAD-Software)</a:t>
            </a:r>
          </a:p>
          <a:p>
            <a:endParaRPr lang="de-CH" sz="2400" dirty="0" smtClean="0"/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Generieren der Werkzeug-Pfade (Spezialsoftware)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Generieren des NC Programms (Hardware)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Durch NC-Programm kontrollierter Herstellungsvorgang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RAPID PROTOTYPING</a:t>
            </a:r>
            <a:endParaRPr lang="de-CH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STUFEN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38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0000" y="1620000"/>
            <a:ext cx="3666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Geometrische Beschreibung des Objekts (CAD-Software)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/>
              <a:t>Generieren der Werkzeug-Pfade (Spezialsoftware)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Generieren des NC Programms (Hardware)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Durch NC-Programm kontrollierter Herstellungsvorgang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RAPID PROTOTYPING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98306" name="Picture 2" descr="D:\Unterricht\Schule\2012 09 12 Vortrag TMU\CAM Unterlagen\No119_image-00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/>
          <a:stretch/>
        </p:blipFill>
        <p:spPr bwMode="auto">
          <a:xfrm>
            <a:off x="5760000" y="2060848"/>
            <a:ext cx="3314371" cy="2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STUFEN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37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0000" y="1620000"/>
            <a:ext cx="3666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Geometrische Beschreibung des Objekts (CAD-Software)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Generieren der Werkzeug-Pfade (Spezialsoftware)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/>
              <a:t>Generieren des NC Programms (Hardware)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Durch NC-Programm kontrollierter Herstellungsvorgang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RAPID PROTOTYPING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99330" name="Picture 2" descr="D:\Unterricht\Schule\2012 09 12 Vortrag TMU\CAM Unterlagen\image_1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2" b="17658"/>
          <a:stretch/>
        </p:blipFill>
        <p:spPr bwMode="auto">
          <a:xfrm>
            <a:off x="5759999" y="1072495"/>
            <a:ext cx="3259309" cy="52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0000" y="1080000"/>
            <a:ext cx="630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5"/>
                </a:solidFill>
              </a:rPr>
              <a:t>STUFEN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080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36</a:t>
            </a:r>
            <a:endParaRPr lang="de-CH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0000" y="1620000"/>
            <a:ext cx="3666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Geometrische Beschreibung des Objekts (CAD-Software)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Generieren der Werkzeug-Pfade (Spezialsoftware)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Generieren des NC Programms (Hardware)</a:t>
            </a:r>
          </a:p>
          <a:p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400" dirty="0" smtClean="0"/>
              <a:t>Durch NC-Programm kontrollierter Herstellungsvorgang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432000"/>
            <a:ext cx="4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RAPID PROTOTYPING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61443" name="Picture 3" descr="C:\Users\Bettinaglio\Desktop\2012 09 12 Vortrag TMU\Lukas Fotos\Das Ding.jpg"/>
          <p:cNvPicPr>
            <a:picLocks noChangeAspect="1" noChangeArrowheads="1"/>
          </p:cNvPicPr>
          <p:nvPr/>
        </p:nvPicPr>
        <p:blipFill rotWithShape="1">
          <a:blip r:embed="rId2" cstate="print"/>
          <a:srcRect t="14745" r="9047" b="9439"/>
          <a:stretch/>
        </p:blipFill>
        <p:spPr bwMode="auto">
          <a:xfrm>
            <a:off x="5760000" y="2564904"/>
            <a:ext cx="317469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Bildschirmpräsentation (4:3)</PresentationFormat>
  <Paragraphs>481</Paragraphs>
  <Slides>46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46</vt:i4>
      </vt:variant>
    </vt:vector>
  </HeadingPairs>
  <TitlesOfParts>
    <vt:vector size="50" baseType="lpstr">
      <vt:lpstr>Larissa-Design</vt:lpstr>
      <vt:lpstr>Objekt-Manager-Shellobjekt</vt:lpstr>
      <vt:lpstr>Formel</vt:lpstr>
      <vt:lpstr>Artwork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Bettinaglio</dc:creator>
  <cp:lastModifiedBy>Bettinaglio</cp:lastModifiedBy>
  <cp:revision>143</cp:revision>
  <cp:lastPrinted>2012-09-11T20:07:47Z</cp:lastPrinted>
  <dcterms:created xsi:type="dcterms:W3CDTF">2012-09-08T12:00:04Z</dcterms:created>
  <dcterms:modified xsi:type="dcterms:W3CDTF">2012-09-24T15:22:01Z</dcterms:modified>
</cp:coreProperties>
</file>